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1" r:id="rId5"/>
    <p:sldId id="282" r:id="rId6"/>
    <p:sldId id="283" r:id="rId7"/>
    <p:sldId id="284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86" r:id="rId22"/>
    <p:sldId id="288" r:id="rId23"/>
    <p:sldId id="285" r:id="rId24"/>
    <p:sldId id="290" r:id="rId25"/>
    <p:sldId id="287" r:id="rId26"/>
    <p:sldId id="28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7CC4EF-C058-4F2F-B83B-DBEC6EBB5C5C}" type="datetimeFigureOut">
              <a:rPr lang="en-US" smtClean="0"/>
              <a:pPr/>
              <a:t>4/11/2010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B9A604-8D22-46AB-B9A2-0DA2D50F4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Rago</a:t>
            </a:r>
          </a:p>
          <a:p>
            <a:r>
              <a:rPr lang="en-US" dirty="0" smtClean="0"/>
              <a:t>Bio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Evolution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Changes that have developed in an organism’s form over time</a:t>
            </a:r>
          </a:p>
          <a:p>
            <a:r>
              <a:rPr lang="en-US" dirty="0" smtClean="0"/>
              <a:t>Example: thorns on some plants</a:t>
            </a:r>
          </a:p>
          <a:p>
            <a:r>
              <a:rPr lang="en-US" dirty="0" smtClean="0"/>
              <a:t>Take a long time to occur</a:t>
            </a:r>
          </a:p>
          <a:p>
            <a:pPr lvl="1"/>
            <a:r>
              <a:rPr lang="en-US" dirty="0" smtClean="0"/>
              <a:t>Millions of years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tructural adapt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590800"/>
            <a:ext cx="2667000" cy="39756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Mimicry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Structural adaptation that allows one species to resemble another species</a:t>
            </a:r>
          </a:p>
          <a:p>
            <a:r>
              <a:rPr lang="en-US" dirty="0" smtClean="0"/>
              <a:t>Useful for a harmless species to resemble a harmful species, so that predators avoid the harmless species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ral_snak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927600" y="0"/>
            <a:ext cx="4216400" cy="3162300"/>
          </a:xfrm>
        </p:spPr>
      </p:pic>
      <p:pic>
        <p:nvPicPr>
          <p:cNvPr id="5" name="Picture 4" descr="ArizonaKingsnak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352800"/>
            <a:ext cx="4279900" cy="3209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38800" y="32004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Coral snake- venomous &amp; deadly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29718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 snake-non venomous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Camouflage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adaptation that allows a species to blend into their surroundings and avoid predators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animal-camouflage-1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345996"/>
            <a:ext cx="4114800" cy="429293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Physiological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Occur  much faster</a:t>
            </a:r>
          </a:p>
          <a:p>
            <a:r>
              <a:rPr lang="en-US" dirty="0" smtClean="0"/>
              <a:t>Changes in an organisms metabolic processes</a:t>
            </a:r>
          </a:p>
          <a:p>
            <a:pPr lvl="1"/>
            <a:r>
              <a:rPr lang="en-US" dirty="0" smtClean="0"/>
              <a:t>Example: resistance to penicillin, insects &amp; weeds resistant to specific pesticides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Fossil record</a:t>
            </a:r>
          </a:p>
          <a:p>
            <a:pPr lvl="1"/>
            <a:r>
              <a:rPr lang="en-US" dirty="0" smtClean="0"/>
              <a:t>Shows evidence of evolution but it is incomplete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 descr="human-evolution-tr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438400"/>
            <a:ext cx="576072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457200"/>
            <a:ext cx="7772400" cy="5562600"/>
          </a:xfrm>
        </p:spPr>
        <p:txBody>
          <a:bodyPr/>
          <a:lstStyle/>
          <a:p>
            <a:r>
              <a:rPr lang="en-US" dirty="0" smtClean="0"/>
              <a:t>Anatomy</a:t>
            </a:r>
          </a:p>
          <a:p>
            <a:pPr lvl="1"/>
            <a:r>
              <a:rPr lang="en-US" dirty="0" smtClean="0"/>
              <a:t>Homologous structures</a:t>
            </a:r>
          </a:p>
          <a:p>
            <a:pPr lvl="2"/>
            <a:r>
              <a:rPr lang="en-US" dirty="0" smtClean="0"/>
              <a:t>Similar structures that come from a common ancestor</a:t>
            </a:r>
            <a:endParaRPr lang="en-US" dirty="0"/>
          </a:p>
        </p:txBody>
      </p:sp>
      <p:pic>
        <p:nvPicPr>
          <p:cNvPr id="5" name="Picture 4" descr="homologo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438400"/>
            <a:ext cx="48006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533400"/>
            <a:ext cx="7772400" cy="5486400"/>
          </a:xfrm>
        </p:spPr>
        <p:txBody>
          <a:bodyPr/>
          <a:lstStyle/>
          <a:p>
            <a:pPr lvl="1"/>
            <a:r>
              <a:rPr lang="en-US" dirty="0" smtClean="0"/>
              <a:t>Analogous Structures</a:t>
            </a:r>
          </a:p>
          <a:p>
            <a:pPr lvl="2"/>
            <a:r>
              <a:rPr lang="en-US" dirty="0" smtClean="0"/>
              <a:t>Similar structures that are similar because they are used for the same purpose</a:t>
            </a:r>
          </a:p>
          <a:p>
            <a:pPr lvl="2">
              <a:buNone/>
            </a:pPr>
            <a:endParaRPr lang="en-US" dirty="0"/>
          </a:p>
        </p:txBody>
      </p:sp>
      <p:pic>
        <p:nvPicPr>
          <p:cNvPr id="4" name="Picture 3" descr="analogou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828800"/>
            <a:ext cx="6248400" cy="376094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533400"/>
            <a:ext cx="7772400" cy="5486400"/>
          </a:xfrm>
        </p:spPr>
        <p:txBody>
          <a:bodyPr/>
          <a:lstStyle/>
          <a:p>
            <a:pPr lvl="1"/>
            <a:r>
              <a:rPr lang="en-US" dirty="0" smtClean="0"/>
              <a:t>Vestigial Structures</a:t>
            </a:r>
          </a:p>
          <a:p>
            <a:pPr lvl="2"/>
            <a:r>
              <a:rPr lang="en-US" dirty="0" smtClean="0"/>
              <a:t>A body structure that has no function in a present-day organism but was probably useful to an ancestor</a:t>
            </a:r>
          </a:p>
          <a:p>
            <a:pPr lvl="2"/>
            <a:r>
              <a:rPr lang="en-US" dirty="0" smtClean="0"/>
              <a:t>Example: wings of an ostrich</a:t>
            </a:r>
          </a:p>
          <a:p>
            <a:pPr lvl="2">
              <a:buNone/>
            </a:pPr>
            <a:endParaRPr lang="en-US" dirty="0"/>
          </a:p>
        </p:txBody>
      </p:sp>
      <p:pic>
        <p:nvPicPr>
          <p:cNvPr id="4" name="Picture 3" descr="ostri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514600"/>
            <a:ext cx="4136572" cy="413657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457200"/>
            <a:ext cx="7772400" cy="5562600"/>
          </a:xfrm>
        </p:spPr>
        <p:txBody>
          <a:bodyPr/>
          <a:lstStyle/>
          <a:p>
            <a:r>
              <a:rPr lang="en-US" dirty="0" smtClean="0"/>
              <a:t>Embryology</a:t>
            </a:r>
          </a:p>
          <a:p>
            <a:pPr lvl="1"/>
            <a:r>
              <a:rPr lang="en-US" dirty="0" smtClean="0"/>
              <a:t>Embryo is the earliest stage of growth &amp; development of both plants &amp; animals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embry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362200"/>
            <a:ext cx="3876675" cy="41624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Charles Darwin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English scientist who developed theory of evolution</a:t>
            </a:r>
          </a:p>
          <a:p>
            <a:r>
              <a:rPr lang="en-US" dirty="0" smtClean="0"/>
              <a:t>Studied species on the Galapagos Islands</a:t>
            </a:r>
          </a:p>
          <a:p>
            <a:pPr lvl="1"/>
            <a:r>
              <a:rPr lang="en-US" dirty="0" smtClean="0"/>
              <a:t>Observed the species to compare features from each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Charles-Darwin-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3352800"/>
            <a:ext cx="2710962" cy="300647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533400"/>
            <a:ext cx="7772400" cy="5486400"/>
          </a:xfrm>
        </p:spPr>
        <p:txBody>
          <a:bodyPr/>
          <a:lstStyle/>
          <a:p>
            <a:r>
              <a:rPr lang="en-US" dirty="0" smtClean="0"/>
              <a:t>Biochemistry</a:t>
            </a:r>
          </a:p>
          <a:p>
            <a:pPr lvl="1"/>
            <a:r>
              <a:rPr lang="en-US" dirty="0" smtClean="0"/>
              <a:t>Evidence for evolution, shows similarities in DNA or RNA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Atmosphere of Early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Large meteor impacted earth</a:t>
            </a:r>
          </a:p>
          <a:p>
            <a:r>
              <a:rPr lang="en-US" dirty="0" smtClean="0"/>
              <a:t>More comets hit earth and brought ice with them which along with gases from volcanoes produces the water we now find on earth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Atmosphere of Early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Very little free oxygen</a:t>
            </a:r>
          </a:p>
          <a:p>
            <a:r>
              <a:rPr lang="en-US" dirty="0" smtClean="0"/>
              <a:t>Water vapor</a:t>
            </a:r>
          </a:p>
          <a:p>
            <a:r>
              <a:rPr lang="en-US" dirty="0" smtClean="0"/>
              <a:t>Carbon</a:t>
            </a:r>
          </a:p>
          <a:p>
            <a:r>
              <a:rPr lang="en-US" dirty="0" smtClean="0"/>
              <a:t>Nitrogen</a:t>
            </a:r>
            <a:endParaRPr lang="en-US" dirty="0"/>
          </a:p>
        </p:txBody>
      </p:sp>
      <p:pic>
        <p:nvPicPr>
          <p:cNvPr id="4" name="Picture 3" descr="atmosphe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438400"/>
            <a:ext cx="5638800" cy="42291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Archaebacteria</a:t>
            </a:r>
            <a:endParaRPr lang="en-US" dirty="0" smtClean="0"/>
          </a:p>
          <a:p>
            <a:pPr lvl="1"/>
            <a:r>
              <a:rPr lang="en-US" dirty="0" smtClean="0"/>
              <a:t>Do not require oxygen </a:t>
            </a:r>
          </a:p>
          <a:p>
            <a:pPr lvl="1"/>
            <a:r>
              <a:rPr lang="en-US" dirty="0" smtClean="0"/>
              <a:t>First group to develop</a:t>
            </a:r>
          </a:p>
          <a:p>
            <a:r>
              <a:rPr lang="en-US" dirty="0" err="1" smtClean="0"/>
              <a:t>Cyanobacteria</a:t>
            </a:r>
            <a:endParaRPr lang="en-US" dirty="0" smtClean="0"/>
          </a:p>
          <a:p>
            <a:pPr lvl="1"/>
            <a:r>
              <a:rPr lang="en-US" dirty="0" smtClean="0"/>
              <a:t>Produce oxygen from their chemical reactions</a:t>
            </a:r>
            <a:endParaRPr lang="en-US" dirty="0"/>
          </a:p>
          <a:p>
            <a:pPr lvl="1"/>
            <a:r>
              <a:rPr lang="en-US" dirty="0" smtClean="0"/>
              <a:t>This changed earth’s atmosphere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yanobacteria22080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38400" y="-30099"/>
            <a:ext cx="5181600" cy="6917436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Very hot</a:t>
            </a:r>
          </a:p>
          <a:p>
            <a:pPr lvl="1"/>
            <a:r>
              <a:rPr lang="en-US" dirty="0" smtClean="0"/>
              <a:t>Lots of volcanoes meteorites</a:t>
            </a:r>
          </a:p>
          <a:p>
            <a:r>
              <a:rPr lang="en-US" dirty="0" smtClean="0"/>
              <a:t>Lots of gases</a:t>
            </a:r>
          </a:p>
          <a:p>
            <a:r>
              <a:rPr lang="en-US" dirty="0" smtClean="0"/>
              <a:t>Humans would never have survived early earth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arlyearth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838200"/>
            <a:ext cx="9301337" cy="5105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Mechanism for change in populations</a:t>
            </a:r>
          </a:p>
          <a:p>
            <a:r>
              <a:rPr lang="en-US" dirty="0" smtClean="0"/>
              <a:t>Occurs when an organism with certain variations (characteristics) survive, reproduce, &amp; pass on their variations to the next generation</a:t>
            </a:r>
          </a:p>
          <a:p>
            <a:pPr lvl="1"/>
            <a:r>
              <a:rPr lang="en-US" dirty="0" smtClean="0"/>
              <a:t>These variations make the organism more likely to survive and reproduce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Reproduction in Natural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Favorable traits make individual more likely to survive &amp; reproduce</a:t>
            </a:r>
          </a:p>
          <a:p>
            <a:r>
              <a:rPr lang="en-US" dirty="0" smtClean="0"/>
              <a:t>Individuals with the best traits pass them on to their offspring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Convergent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Process by which different species evolve similar traits </a:t>
            </a:r>
          </a:p>
          <a:p>
            <a:r>
              <a:rPr lang="en-US" dirty="0" smtClean="0"/>
              <a:t>Different ancestors but species with similar traits that have evolved to deal with the problem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onvergent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429000"/>
            <a:ext cx="6697266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Divergent 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Descendants of a single ancestor diversify into species that each fit different parts of the environment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darwin_finche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908300"/>
            <a:ext cx="5080000" cy="3949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00400" y="2971800"/>
            <a:ext cx="24384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2 or more species have evolved adaptations to each other’s influence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oevolu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048000"/>
            <a:ext cx="4552950" cy="36423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Artificial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Breeding organisms to produce offspring with identical traits</a:t>
            </a:r>
          </a:p>
          <a:p>
            <a:r>
              <a:rPr lang="en-US" dirty="0" smtClean="0"/>
              <a:t>Example: breeding pure bred dogs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Great-Dane-and-Chihuahu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809875"/>
            <a:ext cx="2943225" cy="40481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 the Origins of Species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Book by Charles Darwin</a:t>
            </a:r>
          </a:p>
          <a:p>
            <a:r>
              <a:rPr lang="en-US" dirty="0" smtClean="0"/>
              <a:t>First book on evolution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on_the_origin_of_speci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124200"/>
            <a:ext cx="5607594" cy="309086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594</TotalTime>
  <Words>458</Words>
  <Application>Microsoft Office PowerPoint</Application>
  <PresentationFormat>On-screen Show (4:3)</PresentationFormat>
  <Paragraphs>79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Equity</vt:lpstr>
      <vt:lpstr>Evolution</vt:lpstr>
      <vt:lpstr>Charles Darwin</vt:lpstr>
      <vt:lpstr>Natural Selection</vt:lpstr>
      <vt:lpstr>Reproduction in Natural Selection</vt:lpstr>
      <vt:lpstr>Convergent Evolution</vt:lpstr>
      <vt:lpstr>Divergent evolution </vt:lpstr>
      <vt:lpstr>Coevolution </vt:lpstr>
      <vt:lpstr>Artificial Selection</vt:lpstr>
      <vt:lpstr>On the Origins of Species</vt:lpstr>
      <vt:lpstr>Structural Adaptations</vt:lpstr>
      <vt:lpstr>Mimicry</vt:lpstr>
      <vt:lpstr>Slide 12</vt:lpstr>
      <vt:lpstr>Camouflage</vt:lpstr>
      <vt:lpstr>Physiological adaptations</vt:lpstr>
      <vt:lpstr>Evidence for Evolution</vt:lpstr>
      <vt:lpstr>Slide 16</vt:lpstr>
      <vt:lpstr>Slide 17</vt:lpstr>
      <vt:lpstr>Slide 18</vt:lpstr>
      <vt:lpstr>Slide 19</vt:lpstr>
      <vt:lpstr>Slide 20</vt:lpstr>
      <vt:lpstr>Atmosphere of Early Earth</vt:lpstr>
      <vt:lpstr>Atmosphere of Early Earth</vt:lpstr>
      <vt:lpstr>Evolution of photosynthesis</vt:lpstr>
      <vt:lpstr>Slide 24</vt:lpstr>
      <vt:lpstr>Early Earth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</dc:title>
  <dc:creator>Christie</dc:creator>
  <cp:lastModifiedBy>Joe Rago</cp:lastModifiedBy>
  <cp:revision>18</cp:revision>
  <dcterms:created xsi:type="dcterms:W3CDTF">2010-03-28T18:08:34Z</dcterms:created>
  <dcterms:modified xsi:type="dcterms:W3CDTF">2010-04-11T20:03:08Z</dcterms:modified>
</cp:coreProperties>
</file>