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88" r:id="rId6"/>
    <p:sldId id="289" r:id="rId7"/>
    <p:sldId id="290" r:id="rId8"/>
    <p:sldId id="291" r:id="rId9"/>
    <p:sldId id="309" r:id="rId10"/>
    <p:sldId id="310" r:id="rId11"/>
    <p:sldId id="313" r:id="rId12"/>
    <p:sldId id="260" r:id="rId13"/>
    <p:sldId id="293" r:id="rId14"/>
    <p:sldId id="262" r:id="rId15"/>
    <p:sldId id="287" r:id="rId16"/>
    <p:sldId id="304" r:id="rId17"/>
    <p:sldId id="317" r:id="rId18"/>
    <p:sldId id="318" r:id="rId19"/>
    <p:sldId id="319" r:id="rId20"/>
    <p:sldId id="320" r:id="rId21"/>
    <p:sldId id="263" r:id="rId22"/>
    <p:sldId id="264" r:id="rId23"/>
    <p:sldId id="265" r:id="rId24"/>
    <p:sldId id="266" r:id="rId25"/>
    <p:sldId id="268" r:id="rId26"/>
    <p:sldId id="269" r:id="rId27"/>
    <p:sldId id="292" r:id="rId28"/>
    <p:sldId id="270" r:id="rId29"/>
    <p:sldId id="298" r:id="rId30"/>
    <p:sldId id="299" r:id="rId31"/>
    <p:sldId id="300" r:id="rId32"/>
    <p:sldId id="301" r:id="rId33"/>
    <p:sldId id="302" r:id="rId34"/>
    <p:sldId id="303" r:id="rId35"/>
    <p:sldId id="278" r:id="rId36"/>
    <p:sldId id="279" r:id="rId37"/>
    <p:sldId id="277" r:id="rId38"/>
    <p:sldId id="280" r:id="rId39"/>
    <p:sldId id="311" r:id="rId40"/>
    <p:sldId id="312" r:id="rId41"/>
    <p:sldId id="305" r:id="rId42"/>
    <p:sldId id="306" r:id="rId43"/>
    <p:sldId id="307" r:id="rId44"/>
    <p:sldId id="308" r:id="rId45"/>
    <p:sldId id="286" r:id="rId46"/>
    <p:sldId id="321" r:id="rId47"/>
    <p:sldId id="322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422" autoAdjust="0"/>
    <p:restoredTop sz="94667" autoAdjust="0"/>
  </p:normalViewPr>
  <p:slideViewPr>
    <p:cSldViewPr>
      <p:cViewPr varScale="1">
        <p:scale>
          <a:sx n="70" d="100"/>
          <a:sy n="70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B82ED-621F-49D9-87FE-D3568FB037B6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6E258-EF78-4C40-81E6-BAF50F950F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Cartilage</a:t>
            </a:r>
            <a:r>
              <a:rPr lang="en-US" baseline="0" dirty="0" smtClean="0"/>
              <a:t> forms the framework for developing bones in a fetus.  It is also found at the ends of certain bones &amp; joints even in adults.  Example: Cartilage found in long bones &amp; is replaced as an individual grows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6E258-EF78-4C40-81E6-BAF50F950FF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6E258-EF78-4C40-81E6-BAF50F950FF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Osteoblasts</a:t>
            </a:r>
            <a:r>
              <a:rPr lang="en-US" baseline="0" dirty="0" smtClean="0"/>
              <a:t> become </a:t>
            </a:r>
            <a:r>
              <a:rPr lang="en-US" baseline="0" dirty="0" err="1" smtClean="0"/>
              <a:t>osteocytes</a:t>
            </a:r>
            <a:r>
              <a:rPr lang="en-US" baseline="0" dirty="0" smtClean="0"/>
              <a:t> when they are surrounded within bone</a:t>
            </a:r>
          </a:p>
          <a:p>
            <a:pPr>
              <a:buFont typeface="Arial" pitchFamily="34" charset="0"/>
              <a:buNone/>
            </a:pPr>
            <a:r>
              <a:rPr lang="en-US" baseline="0" dirty="0" smtClean="0"/>
              <a:t>*hand out bone drawing*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6E258-EF78-4C40-81E6-BAF50F950FF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Similar to </a:t>
            </a:r>
            <a:r>
              <a:rPr lang="en-US" dirty="0" err="1" smtClean="0"/>
              <a:t>pac</a:t>
            </a:r>
            <a:r>
              <a:rPr lang="en-US" dirty="0" smtClean="0"/>
              <a:t>-man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6E258-EF78-4C40-81E6-BAF50F950FF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Chondrocytes</a:t>
            </a:r>
            <a:r>
              <a:rPr lang="en-US" dirty="0" smtClean="0"/>
              <a:t>=</a:t>
            </a:r>
            <a:r>
              <a:rPr lang="en-US" baseline="0" dirty="0" smtClean="0"/>
              <a:t> cartilage forming cells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6E258-EF78-4C40-81E6-BAF50F950FF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Parathyroid</a:t>
            </a:r>
            <a:r>
              <a:rPr lang="en-US" baseline="0" dirty="0" smtClean="0"/>
              <a:t> hormone- causes calcium to be stored in bones (too much calcium in blood)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err="1" smtClean="0"/>
              <a:t>Calcitonin</a:t>
            </a:r>
            <a:r>
              <a:rPr lang="en-US" baseline="0" dirty="0" smtClean="0"/>
              <a:t> hormone- causes calcium to be released into bloodstream (too little calcium in blood)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6E258-EF78-4C40-81E6-BAF50F950FF2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8FD5290-5940-4E9B-A2B4-804E10D8FF14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FC71CD-2253-43EC-AEF3-90945FF05A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5290-5940-4E9B-A2B4-804E10D8FF14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C71CD-2253-43EC-AEF3-90945FF05A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5290-5940-4E9B-A2B4-804E10D8FF14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C71CD-2253-43EC-AEF3-90945FF05A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5290-5940-4E9B-A2B4-804E10D8FF14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C71CD-2253-43EC-AEF3-90945FF05A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5290-5940-4E9B-A2B4-804E10D8FF14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C71CD-2253-43EC-AEF3-90945FF05A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5290-5940-4E9B-A2B4-804E10D8FF14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C71CD-2253-43EC-AEF3-90945FF05A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5290-5940-4E9B-A2B4-804E10D8FF14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C71CD-2253-43EC-AEF3-90945FF05A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5290-5940-4E9B-A2B4-804E10D8FF14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C71CD-2253-43EC-AEF3-90945FF05A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5290-5940-4E9B-A2B4-804E10D8FF14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C71CD-2253-43EC-AEF3-90945FF05A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8FD5290-5940-4E9B-A2B4-804E10D8FF14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C71CD-2253-43EC-AEF3-90945FF05A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8FD5290-5940-4E9B-A2B4-804E10D8FF14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FC71CD-2253-43EC-AEF3-90945FF05A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8FD5290-5940-4E9B-A2B4-804E10D8FF14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FC71CD-2253-43EC-AEF3-90945FF05A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Skeletal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Rago</a:t>
            </a:r>
          </a:p>
          <a:p>
            <a:r>
              <a:rPr lang="en-US" dirty="0" smtClean="0"/>
              <a:t>BCTHS Anatomy &amp; Physiology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1981200" y="137160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62200" y="1066800"/>
            <a:ext cx="4267200" cy="3048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10800000">
            <a:off x="6172200" y="1524000"/>
            <a:ext cx="484632" cy="978408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91000" y="381000"/>
            <a:ext cx="762000" cy="609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43200" y="381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Resistance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1828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Fulcrom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81800" y="1828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685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Second-class Lever</a:t>
            </a:r>
            <a:endParaRPr lang="en-US" dirty="0"/>
          </a:p>
        </p:txBody>
      </p:sp>
      <p:sp>
        <p:nvSpPr>
          <p:cNvPr id="12" name="Isosceles Triangle 11"/>
          <p:cNvSpPr/>
          <p:nvPr/>
        </p:nvSpPr>
        <p:spPr>
          <a:xfrm>
            <a:off x="6019800" y="502920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14600" y="4648200"/>
            <a:ext cx="4267200" cy="3048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 rot="10800000">
            <a:off x="4267200" y="3657600"/>
            <a:ext cx="484632" cy="978408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14600" y="4038600"/>
            <a:ext cx="762000" cy="609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324600" y="609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Fulcrom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76800" y="411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Force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52600" y="3581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Resistance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" y="48006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Third-class Lever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/>
          <a:lstStyle/>
          <a:p>
            <a:r>
              <a:rPr lang="en-US" dirty="0" smtClean="0"/>
              <a:t>Lever</a:t>
            </a:r>
          </a:p>
          <a:p>
            <a:pPr lvl="1"/>
            <a:r>
              <a:rPr lang="en-US" dirty="0" smtClean="0"/>
              <a:t>Has 4 basic components</a:t>
            </a:r>
          </a:p>
          <a:p>
            <a:pPr lvl="2"/>
            <a:r>
              <a:rPr lang="en-US" dirty="0" smtClean="0"/>
              <a:t>Rigid bar</a:t>
            </a:r>
          </a:p>
          <a:p>
            <a:pPr lvl="2"/>
            <a:r>
              <a:rPr lang="en-US" dirty="0" smtClean="0"/>
              <a:t>Pivot or fulcrum (what the bar turns on)</a:t>
            </a:r>
          </a:p>
          <a:p>
            <a:pPr lvl="2"/>
            <a:r>
              <a:rPr lang="en-US" dirty="0" smtClean="0"/>
              <a:t>Object that is moved against resistance</a:t>
            </a:r>
          </a:p>
          <a:p>
            <a:pPr lvl="2"/>
            <a:r>
              <a:rPr lang="en-US" dirty="0" smtClean="0"/>
              <a:t>Force that supplies energy for the movement of the bar</a:t>
            </a:r>
          </a:p>
          <a:p>
            <a:r>
              <a:rPr lang="en-US" dirty="0" smtClean="0"/>
              <a:t>Only first-class &amp; second-class lever movements are found in the human body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Periosteum</a:t>
            </a:r>
            <a:endParaRPr lang="en-US" dirty="0" smtClean="0"/>
          </a:p>
          <a:p>
            <a:pPr lvl="1"/>
            <a:r>
              <a:rPr lang="en-US" dirty="0" err="1" smtClean="0"/>
              <a:t>Fibrovascular</a:t>
            </a:r>
            <a:r>
              <a:rPr lang="en-US" dirty="0" smtClean="0"/>
              <a:t> membrane that covers a bone</a:t>
            </a:r>
          </a:p>
          <a:p>
            <a:r>
              <a:rPr lang="en-US" dirty="0" err="1" smtClean="0"/>
              <a:t>Endosteum</a:t>
            </a:r>
            <a:endParaRPr lang="en-US" dirty="0" smtClean="0"/>
          </a:p>
          <a:p>
            <a:pPr lvl="1"/>
            <a:r>
              <a:rPr lang="en-US" dirty="0" smtClean="0"/>
              <a:t>Line the </a:t>
            </a:r>
            <a:r>
              <a:rPr lang="en-US" dirty="0" err="1" smtClean="0"/>
              <a:t>medullary</a:t>
            </a:r>
            <a:r>
              <a:rPr lang="en-US" dirty="0" smtClean="0"/>
              <a:t> cavity</a:t>
            </a:r>
          </a:p>
          <a:p>
            <a:r>
              <a:rPr lang="en-US" dirty="0" err="1" smtClean="0"/>
              <a:t>Medullary</a:t>
            </a:r>
            <a:r>
              <a:rPr lang="en-US" dirty="0" smtClean="0"/>
              <a:t> Cavity</a:t>
            </a:r>
          </a:p>
          <a:p>
            <a:pPr lvl="1"/>
            <a:r>
              <a:rPr lang="en-US" dirty="0" smtClean="0"/>
              <a:t>Center of bone </a:t>
            </a:r>
          </a:p>
          <a:p>
            <a:pPr lvl="1"/>
            <a:r>
              <a:rPr lang="en-US" dirty="0" smtClean="0"/>
              <a:t>Contains bone marrow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of Bone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one development.jpg"/>
          <p:cNvPicPr>
            <a:picLocks noGrp="1" noChangeAspect="1"/>
          </p:cNvPicPr>
          <p:nvPr>
            <p:ph idx="1"/>
          </p:nvPr>
        </p:nvPicPr>
        <p:blipFill>
          <a:blip r:embed="rId2"/>
          <a:srcRect l="76292" t="1492"/>
          <a:stretch>
            <a:fillRect/>
          </a:stretch>
        </p:blipFill>
        <p:spPr>
          <a:xfrm>
            <a:off x="3276600" y="152400"/>
            <a:ext cx="2362200" cy="6512566"/>
          </a:xfrm>
          <a:solidFill>
            <a:schemeClr val="accent2"/>
          </a:solidFill>
        </p:spPr>
      </p:pic>
      <p:sp>
        <p:nvSpPr>
          <p:cNvPr id="5" name="TextBox 4"/>
          <p:cNvSpPr txBox="1"/>
          <p:nvPr/>
        </p:nvSpPr>
        <p:spPr>
          <a:xfrm>
            <a:off x="6172200" y="1524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periosteum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9718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endosteum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10800000" flipV="1">
            <a:off x="4876800" y="1905000"/>
            <a:ext cx="1524000" cy="91440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1600" y="3276600"/>
            <a:ext cx="2819400" cy="158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943600" y="34290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Medullary</a:t>
            </a:r>
            <a:r>
              <a:rPr lang="en-US" dirty="0" smtClean="0"/>
              <a:t> Canal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4343400" y="3657600"/>
            <a:ext cx="1524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Osteoblasts</a:t>
            </a:r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Precursors to </a:t>
            </a:r>
            <a:r>
              <a:rPr lang="en-US" dirty="0" err="1" smtClean="0"/>
              <a:t>osteocytes</a:t>
            </a:r>
            <a:endParaRPr lang="en-US" dirty="0" smtClean="0"/>
          </a:p>
          <a:p>
            <a:pPr lvl="1"/>
            <a:r>
              <a:rPr lang="en-US" dirty="0" smtClean="0"/>
              <a:t>Bone forming cells which deposit bony matrix around themselves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Deposit bone in the </a:t>
            </a:r>
            <a:r>
              <a:rPr lang="en-US" dirty="0" err="1" smtClean="0">
                <a:latin typeface="Times New Roman"/>
                <a:cs typeface="Times New Roman"/>
              </a:rPr>
              <a:t>endosteum</a:t>
            </a:r>
            <a:r>
              <a:rPr lang="en-US" dirty="0" smtClean="0">
                <a:latin typeface="Times New Roman"/>
                <a:cs typeface="Times New Roman"/>
              </a:rPr>
              <a:t> (area of cells that line the </a:t>
            </a:r>
            <a:r>
              <a:rPr lang="en-US" dirty="0" err="1" smtClean="0">
                <a:latin typeface="Times New Roman"/>
                <a:cs typeface="Times New Roman"/>
              </a:rPr>
              <a:t>medullary</a:t>
            </a:r>
            <a:r>
              <a:rPr lang="en-US" dirty="0" smtClean="0">
                <a:latin typeface="Times New Roman"/>
                <a:cs typeface="Times New Roman"/>
              </a:rPr>
              <a:t> cavity)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Osteocytes</a:t>
            </a:r>
            <a:endParaRPr lang="en-US" dirty="0" smtClean="0"/>
          </a:p>
          <a:p>
            <a:pPr lvl="1"/>
            <a:r>
              <a:rPr lang="en-US" dirty="0" smtClean="0"/>
              <a:t>Bone cells</a:t>
            </a:r>
          </a:p>
          <a:p>
            <a:pPr lvl="1"/>
            <a:r>
              <a:rPr lang="en-US" dirty="0" smtClean="0"/>
              <a:t>Located in tiny chambers called lacunae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bone Development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Osteoclasts</a:t>
            </a:r>
            <a:endParaRPr lang="en-US" dirty="0" smtClean="0"/>
          </a:p>
          <a:p>
            <a:pPr lvl="1"/>
            <a:r>
              <a:rPr lang="en-US" dirty="0" smtClean="0"/>
              <a:t>Responsible for </a:t>
            </a:r>
            <a:r>
              <a:rPr lang="en-US" dirty="0" err="1" smtClean="0"/>
              <a:t>reabsorption</a:t>
            </a:r>
            <a:r>
              <a:rPr lang="en-US" dirty="0" smtClean="0"/>
              <a:t> of bone</a:t>
            </a:r>
          </a:p>
          <a:p>
            <a:pPr lvl="1"/>
            <a:r>
              <a:rPr lang="en-US" dirty="0" smtClean="0"/>
              <a:t>Remove bone and replace it during remodeling</a:t>
            </a:r>
          </a:p>
          <a:p>
            <a:pPr lvl="2"/>
            <a:r>
              <a:rPr lang="en-US" dirty="0" smtClean="0"/>
              <a:t>Occurs especially when repairing a broken bone</a:t>
            </a:r>
          </a:p>
          <a:p>
            <a:pPr lvl="2"/>
            <a:r>
              <a:rPr lang="en-US" dirty="0" smtClean="0"/>
              <a:t>Also occurs when bone is reshaped (bow-legs)</a:t>
            </a:r>
          </a:p>
          <a:p>
            <a:pPr lvl="2"/>
            <a:r>
              <a:rPr lang="en-US" dirty="0" err="1" smtClean="0"/>
              <a:t>Osteocytes</a:t>
            </a:r>
            <a:r>
              <a:rPr lang="en-US" dirty="0" smtClean="0"/>
              <a:t> deposit new bone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 Development Again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 bone marrow</a:t>
            </a:r>
          </a:p>
          <a:p>
            <a:pPr lvl="1"/>
            <a:r>
              <a:rPr lang="en-US" dirty="0" smtClean="0"/>
              <a:t>Fills spaces within </a:t>
            </a:r>
            <a:r>
              <a:rPr lang="en-US" dirty="0" err="1" smtClean="0"/>
              <a:t>cancellous</a:t>
            </a:r>
            <a:r>
              <a:rPr lang="en-US" dirty="0" smtClean="0"/>
              <a:t> bone</a:t>
            </a:r>
          </a:p>
          <a:p>
            <a:pPr lvl="1"/>
            <a:r>
              <a:rPr lang="en-US" dirty="0" smtClean="0"/>
              <a:t>Well supplied with blood</a:t>
            </a:r>
          </a:p>
          <a:p>
            <a:pPr lvl="1"/>
            <a:r>
              <a:rPr lang="en-US" dirty="0" smtClean="0"/>
              <a:t>Produces blood cells = </a:t>
            </a:r>
            <a:r>
              <a:rPr lang="en-US" dirty="0" err="1" smtClean="0"/>
              <a:t>hematopoiesis</a:t>
            </a:r>
            <a:endParaRPr lang="en-US" dirty="0" smtClean="0"/>
          </a:p>
          <a:p>
            <a:pPr lvl="2"/>
            <a:r>
              <a:rPr lang="en-US" dirty="0" smtClean="0"/>
              <a:t>White &amp; red blood cells</a:t>
            </a:r>
          </a:p>
          <a:p>
            <a:pPr lvl="1"/>
            <a:r>
              <a:rPr lang="en-US" dirty="0" smtClean="0"/>
              <a:t>Found in adults, but only in select bones</a:t>
            </a:r>
          </a:p>
          <a:p>
            <a:pPr lvl="2"/>
            <a:r>
              <a:rPr lang="en-US" dirty="0" smtClean="0"/>
              <a:t>Ribs, vertebrae, sternum, and pelvic bones</a:t>
            </a:r>
          </a:p>
          <a:p>
            <a:pPr lvl="1"/>
            <a:r>
              <a:rPr lang="en-US" dirty="0" smtClean="0"/>
              <a:t>Found in </a:t>
            </a:r>
            <a:r>
              <a:rPr lang="en-US" dirty="0" err="1" smtClean="0"/>
              <a:t>humerus</a:t>
            </a:r>
            <a:r>
              <a:rPr lang="en-US" dirty="0" smtClean="0"/>
              <a:t> &amp; femur but decreases with age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 Marrow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one-marrow-blood-samples-illustrat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91723"/>
            <a:ext cx="7391399" cy="668457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m products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1125" y="1289050"/>
            <a:ext cx="6381750" cy="41148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Yellow Marrow</a:t>
            </a:r>
          </a:p>
          <a:p>
            <a:pPr lvl="1"/>
            <a:r>
              <a:rPr lang="en-US" dirty="0" smtClean="0"/>
              <a:t>Connective tissue that consists largely of fat cells</a:t>
            </a:r>
          </a:p>
          <a:p>
            <a:pPr lvl="1"/>
            <a:r>
              <a:rPr lang="en-US" dirty="0" smtClean="0"/>
              <a:t>Found predominantly in shafts of long bones in </a:t>
            </a:r>
            <a:r>
              <a:rPr lang="en-US" dirty="0" err="1" smtClean="0"/>
              <a:t>medullary</a:t>
            </a:r>
            <a:r>
              <a:rPr lang="en-US" dirty="0" smtClean="0"/>
              <a:t> cavity</a:t>
            </a:r>
          </a:p>
          <a:p>
            <a:pPr lvl="1"/>
            <a:r>
              <a:rPr lang="en-US" dirty="0" smtClean="0"/>
              <a:t>Can become red marrow in times of need (major loss of blood) and produce blood cells if necessary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 Marrow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&amp; stabilize </a:t>
            </a:r>
          </a:p>
          <a:p>
            <a:r>
              <a:rPr lang="en-US" dirty="0" smtClean="0"/>
              <a:t>Protect vital organs</a:t>
            </a:r>
          </a:p>
          <a:p>
            <a:r>
              <a:rPr lang="en-US" dirty="0" smtClean="0"/>
              <a:t>Assists in movement</a:t>
            </a:r>
          </a:p>
          <a:p>
            <a:r>
              <a:rPr lang="en-US" dirty="0" smtClean="0"/>
              <a:t>Makes blood cells</a:t>
            </a:r>
          </a:p>
          <a:p>
            <a:pPr lvl="1"/>
            <a:r>
              <a:rPr lang="en-US" dirty="0" err="1" smtClean="0"/>
              <a:t>Hematopoiesis</a:t>
            </a:r>
            <a:endParaRPr lang="en-US" dirty="0" smtClean="0"/>
          </a:p>
          <a:p>
            <a:r>
              <a:rPr lang="en-US" dirty="0" smtClean="0"/>
              <a:t>Storage area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Functions of Skeletal System	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yellow bone marro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0"/>
            <a:ext cx="6553200" cy="677164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Intramembraneous</a:t>
            </a:r>
            <a:r>
              <a:rPr lang="en-US" dirty="0" smtClean="0"/>
              <a:t> Ossification</a:t>
            </a:r>
          </a:p>
          <a:p>
            <a:pPr lvl="1"/>
            <a:r>
              <a:rPr lang="en-US" dirty="0" smtClean="0"/>
              <a:t>Dense connective tissue membranes are replaced by deposits of inorganic calcium</a:t>
            </a:r>
          </a:p>
          <a:p>
            <a:pPr lvl="1"/>
            <a:r>
              <a:rPr lang="en-US" dirty="0" smtClean="0"/>
              <a:t>Only bones of skull </a:t>
            </a:r>
          </a:p>
          <a:p>
            <a:pPr lvl="1"/>
            <a:r>
              <a:rPr lang="en-US" dirty="0" smtClean="0"/>
              <a:t>Does not occur until a few months after birth</a:t>
            </a:r>
          </a:p>
          <a:p>
            <a:pPr lvl="2"/>
            <a:r>
              <a:rPr lang="en-US" dirty="0" smtClean="0"/>
              <a:t>Soft spot = </a:t>
            </a:r>
            <a:r>
              <a:rPr lang="en-US" dirty="0" err="1" smtClean="0"/>
              <a:t>fontanelle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Ossification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ontanel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0649" y="914400"/>
            <a:ext cx="7048500" cy="5638800"/>
          </a:xfrm>
        </p:spPr>
      </p:pic>
      <p:sp>
        <p:nvSpPr>
          <p:cNvPr id="6" name="Rectangle 5"/>
          <p:cNvSpPr/>
          <p:nvPr/>
        </p:nvSpPr>
        <p:spPr>
          <a:xfrm>
            <a:off x="1219200" y="1066800"/>
            <a:ext cx="21336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Endochondral</a:t>
            </a:r>
            <a:r>
              <a:rPr lang="en-US" dirty="0" smtClean="0"/>
              <a:t> Ossification</a:t>
            </a:r>
          </a:p>
          <a:p>
            <a:pPr lvl="1"/>
            <a:r>
              <a:rPr lang="en-US" dirty="0" smtClean="0"/>
              <a:t>Cartilage is formed first and then replaced by mature bone cells</a:t>
            </a:r>
          </a:p>
          <a:p>
            <a:r>
              <a:rPr lang="en-US" dirty="0" smtClean="0"/>
              <a:t>Primary ossification center</a:t>
            </a:r>
          </a:p>
          <a:p>
            <a:pPr lvl="1"/>
            <a:r>
              <a:rPr lang="en-US" dirty="0" smtClean="0"/>
              <a:t>Found in center of a long bone</a:t>
            </a:r>
          </a:p>
          <a:p>
            <a:pPr lvl="1"/>
            <a:r>
              <a:rPr lang="en-US" dirty="0" smtClean="0"/>
              <a:t>Bone develops from 1</a:t>
            </a:r>
            <a:r>
              <a:rPr lang="en-US" dirty="0" smtClean="0">
                <a:latin typeface="Times New Roman"/>
                <a:cs typeface="Times New Roman"/>
              </a:rPr>
              <a:t>̊ </a:t>
            </a:r>
            <a:r>
              <a:rPr lang="en-US" dirty="0" smtClean="0">
                <a:cs typeface="Times New Roman"/>
              </a:rPr>
              <a:t>ossification center toward the ends of cartilaginous structure</a:t>
            </a:r>
            <a:endParaRPr lang="en-US" dirty="0" smtClean="0"/>
          </a:p>
          <a:p>
            <a:r>
              <a:rPr lang="en-US" dirty="0" smtClean="0"/>
              <a:t>Secondary ossification center</a:t>
            </a:r>
          </a:p>
          <a:p>
            <a:pPr lvl="1"/>
            <a:r>
              <a:rPr lang="en-US" dirty="0" smtClean="0"/>
              <a:t>Appear later than 1 </a:t>
            </a:r>
            <a:r>
              <a:rPr lang="en-US" dirty="0" smtClean="0">
                <a:cs typeface="Times New Roman"/>
              </a:rPr>
              <a:t>̊</a:t>
            </a:r>
            <a:r>
              <a:rPr lang="en-US" dirty="0" err="1" smtClean="0">
                <a:cs typeface="Times New Roman"/>
              </a:rPr>
              <a:t>ossicification</a:t>
            </a:r>
            <a:r>
              <a:rPr lang="en-US" dirty="0" smtClean="0">
                <a:cs typeface="Times New Roman"/>
              </a:rPr>
              <a:t> centers</a:t>
            </a:r>
          </a:p>
          <a:p>
            <a:pPr lvl="1"/>
            <a:r>
              <a:rPr lang="en-US" dirty="0" smtClean="0">
                <a:cs typeface="Times New Roman"/>
              </a:rPr>
              <a:t>Are found in epiphyses</a:t>
            </a:r>
          </a:p>
          <a:p>
            <a:pPr lvl="1"/>
            <a:r>
              <a:rPr lang="en-US" dirty="0" smtClean="0">
                <a:cs typeface="Times New Roman"/>
              </a:rPr>
              <a:t>Spongy bone forms in all directions from 2</a:t>
            </a:r>
            <a:r>
              <a:rPr lang="en-US" dirty="0" smtClean="0">
                <a:latin typeface="Times New Roman"/>
                <a:cs typeface="Times New Roman"/>
              </a:rPr>
              <a:t>̊ </a:t>
            </a:r>
            <a:r>
              <a:rPr lang="en-US" dirty="0" smtClean="0">
                <a:cs typeface="Times New Roman"/>
              </a:rPr>
              <a:t>ossification center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Ossification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ndochondra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369" y="914400"/>
            <a:ext cx="8839631" cy="5215382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bone</a:t>
            </a:r>
          </a:p>
          <a:p>
            <a:pPr lvl="1"/>
            <a:r>
              <a:rPr lang="en-US" dirty="0" smtClean="0"/>
              <a:t>Compact/dense bone</a:t>
            </a:r>
          </a:p>
          <a:p>
            <a:pPr lvl="2"/>
            <a:r>
              <a:rPr lang="en-US" dirty="0" smtClean="0"/>
              <a:t>Dense &amp; strong</a:t>
            </a:r>
          </a:p>
          <a:p>
            <a:pPr lvl="1"/>
            <a:r>
              <a:rPr lang="en-US" dirty="0" err="1" smtClean="0"/>
              <a:t>Cancellous</a:t>
            </a:r>
            <a:r>
              <a:rPr lang="en-US" dirty="0" smtClean="0"/>
              <a:t>/spongy bone</a:t>
            </a:r>
          </a:p>
          <a:p>
            <a:pPr lvl="2"/>
            <a:r>
              <a:rPr lang="en-US" dirty="0" smtClean="0"/>
              <a:t>Many open spaces</a:t>
            </a:r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Histology of bone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mpact &amp; spongy bon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609600"/>
            <a:ext cx="9144001" cy="5266944"/>
          </a:xfrm>
        </p:spPr>
      </p:pic>
      <p:cxnSp>
        <p:nvCxnSpPr>
          <p:cNvPr id="8" name="Straight Connector 7"/>
          <p:cNvCxnSpPr/>
          <p:nvPr/>
        </p:nvCxnSpPr>
        <p:spPr>
          <a:xfrm>
            <a:off x="7315200" y="1676400"/>
            <a:ext cx="1447800" cy="1588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153400" y="2209800"/>
            <a:ext cx="685800" cy="1588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629400" y="2514600"/>
            <a:ext cx="457200" cy="1588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one developmen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457200"/>
            <a:ext cx="8610600" cy="6246672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</a:p>
          <a:p>
            <a:pPr lvl="1"/>
            <a:r>
              <a:rPr lang="en-US" dirty="0" err="1" smtClean="0"/>
              <a:t>Haversian</a:t>
            </a:r>
            <a:r>
              <a:rPr lang="en-US" dirty="0" smtClean="0"/>
              <a:t> Canal (</a:t>
            </a:r>
            <a:r>
              <a:rPr lang="en-US" dirty="0" err="1" smtClean="0"/>
              <a:t>osteon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Allows for metabolism of surrounding mineral salts within compact bone</a:t>
            </a:r>
          </a:p>
          <a:p>
            <a:pPr lvl="2"/>
            <a:r>
              <a:rPr lang="en-US" dirty="0" smtClean="0"/>
              <a:t>Looks similar to rings around central blood vessels </a:t>
            </a:r>
          </a:p>
          <a:p>
            <a:pPr lvl="3"/>
            <a:r>
              <a:rPr lang="en-US" dirty="0" smtClean="0"/>
              <a:t>Blood vessels found within </a:t>
            </a:r>
            <a:r>
              <a:rPr lang="en-US" dirty="0" err="1" smtClean="0"/>
              <a:t>haversian</a:t>
            </a:r>
            <a:r>
              <a:rPr lang="en-US" dirty="0" smtClean="0"/>
              <a:t>  or central canal</a:t>
            </a:r>
          </a:p>
          <a:p>
            <a:pPr lvl="3"/>
            <a:r>
              <a:rPr lang="en-US" dirty="0" smtClean="0"/>
              <a:t>Concentric (circular) rings are called lamella</a:t>
            </a:r>
          </a:p>
          <a:p>
            <a:pPr lvl="2"/>
            <a:r>
              <a:rPr lang="en-US" dirty="0" smtClean="0"/>
              <a:t>Lacunae</a:t>
            </a:r>
          </a:p>
          <a:p>
            <a:pPr lvl="3"/>
            <a:r>
              <a:rPr lang="en-US" dirty="0" smtClean="0"/>
              <a:t>Tiny cavities that contain the </a:t>
            </a:r>
            <a:r>
              <a:rPr lang="en-US" dirty="0" err="1" smtClean="0"/>
              <a:t>osteocytes</a:t>
            </a:r>
            <a:endParaRPr lang="en-US" dirty="0" smtClean="0"/>
          </a:p>
          <a:p>
            <a:pPr lvl="3"/>
            <a:r>
              <a:rPr lang="en-US" dirty="0" smtClean="0"/>
              <a:t>Located between two lamella or rings of bone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 bone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logy bon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9800" y="25400"/>
            <a:ext cx="4953000" cy="6604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Cartilage</a:t>
            </a:r>
          </a:p>
          <a:p>
            <a:pPr lvl="1"/>
            <a:r>
              <a:rPr lang="en-US" dirty="0" smtClean="0"/>
              <a:t>Connective tissue</a:t>
            </a:r>
          </a:p>
          <a:p>
            <a:pPr lvl="1"/>
            <a:r>
              <a:rPr lang="en-US" dirty="0" smtClean="0"/>
              <a:t>Framework for bones in fetus</a:t>
            </a:r>
          </a:p>
          <a:p>
            <a:r>
              <a:rPr lang="en-US" dirty="0" smtClean="0"/>
              <a:t>Ligaments</a:t>
            </a:r>
          </a:p>
          <a:p>
            <a:pPr lvl="1"/>
            <a:r>
              <a:rPr lang="en-US" dirty="0" smtClean="0"/>
              <a:t>Tough connective tissue</a:t>
            </a:r>
          </a:p>
          <a:p>
            <a:pPr lvl="1"/>
            <a:r>
              <a:rPr lang="en-US" dirty="0" smtClean="0"/>
              <a:t>Attachment point for other bones </a:t>
            </a:r>
          </a:p>
          <a:p>
            <a:r>
              <a:rPr lang="en-US" dirty="0" smtClean="0"/>
              <a:t>Tendons</a:t>
            </a:r>
          </a:p>
          <a:p>
            <a:pPr lvl="1"/>
            <a:r>
              <a:rPr lang="en-US" dirty="0" smtClean="0"/>
              <a:t>Attach muscle to bone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Associated Tissues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aversian-system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81000"/>
            <a:ext cx="8949721" cy="6477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lacunae are connected to all other lacunae through smaller canals= </a:t>
            </a:r>
            <a:r>
              <a:rPr lang="en-US" dirty="0" err="1" smtClean="0"/>
              <a:t>canaliculi</a:t>
            </a:r>
            <a:endParaRPr lang="en-US" dirty="0" smtClean="0"/>
          </a:p>
          <a:p>
            <a:pPr lvl="1"/>
            <a:r>
              <a:rPr lang="en-US" dirty="0" err="1" smtClean="0"/>
              <a:t>Canaliculi</a:t>
            </a:r>
            <a:r>
              <a:rPr lang="en-US" dirty="0" smtClean="0"/>
              <a:t> run horizontally between </a:t>
            </a:r>
            <a:r>
              <a:rPr lang="en-US" dirty="0" err="1" smtClean="0"/>
              <a:t>haversian</a:t>
            </a:r>
            <a:r>
              <a:rPr lang="en-US" dirty="0" smtClean="0"/>
              <a:t> canals</a:t>
            </a:r>
          </a:p>
          <a:p>
            <a:pPr lvl="2"/>
            <a:r>
              <a:rPr lang="en-US" dirty="0" smtClean="0"/>
              <a:t>Also contain blood vessels</a:t>
            </a:r>
          </a:p>
          <a:p>
            <a:pPr lvl="2"/>
            <a:r>
              <a:rPr lang="en-US" dirty="0" smtClean="0"/>
              <a:t>Same as Volkmann’s or perforating canals</a:t>
            </a:r>
          </a:p>
          <a:p>
            <a:r>
              <a:rPr lang="en-US" dirty="0" err="1" smtClean="0"/>
              <a:t>Canaliculi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Allow </a:t>
            </a:r>
            <a:r>
              <a:rPr lang="en-US" dirty="0" err="1" smtClean="0"/>
              <a:t>osteocytes</a:t>
            </a:r>
            <a:r>
              <a:rPr lang="en-US" dirty="0" smtClean="0"/>
              <a:t> to get oxygen &amp; nutrients and dispose of waste products &amp; CO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 Bone 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called spongy bone</a:t>
            </a:r>
          </a:p>
          <a:p>
            <a:r>
              <a:rPr lang="en-US" dirty="0" smtClean="0"/>
              <a:t>Located at ends of long bones and also forms center of all other bones</a:t>
            </a:r>
          </a:p>
          <a:p>
            <a:r>
              <a:rPr lang="en-US" dirty="0" err="1" smtClean="0"/>
              <a:t>Trabeculae</a:t>
            </a:r>
            <a:endParaRPr lang="en-US" dirty="0" smtClean="0"/>
          </a:p>
          <a:p>
            <a:pPr lvl="1"/>
            <a:r>
              <a:rPr lang="en-US" dirty="0" smtClean="0"/>
              <a:t>Network that forms the network of interconnecting sections of bone</a:t>
            </a:r>
          </a:p>
          <a:p>
            <a:pPr lvl="1"/>
            <a:r>
              <a:rPr lang="en-US" dirty="0" smtClean="0"/>
              <a:t>Creates </a:t>
            </a:r>
            <a:r>
              <a:rPr lang="en-US" dirty="0" err="1" smtClean="0"/>
              <a:t>sponelike</a:t>
            </a:r>
            <a:r>
              <a:rPr lang="en-US" dirty="0" smtClean="0"/>
              <a:t> appearance to bone</a:t>
            </a:r>
          </a:p>
          <a:p>
            <a:pPr lvl="1"/>
            <a:r>
              <a:rPr lang="en-US" dirty="0" smtClean="0"/>
              <a:t>Gives bone strength without adding weight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Cancellous</a:t>
            </a:r>
            <a:r>
              <a:rPr lang="en-US" dirty="0" smtClean="0"/>
              <a:t> Bone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mpact &amp; spongy bon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304800"/>
            <a:ext cx="6350000" cy="3657600"/>
          </a:xfrm>
        </p:spPr>
      </p:pic>
      <p:pic>
        <p:nvPicPr>
          <p:cNvPr id="5" name="Picture 4" descr="spongy bone histolog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0" y="3648075"/>
            <a:ext cx="4286250" cy="3209925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 bone marrow</a:t>
            </a:r>
          </a:p>
          <a:p>
            <a:pPr lvl="1"/>
            <a:r>
              <a:rPr lang="en-US" dirty="0" smtClean="0"/>
              <a:t>Fills spaces within </a:t>
            </a:r>
            <a:r>
              <a:rPr lang="en-US" dirty="0" err="1" smtClean="0"/>
              <a:t>cancellous</a:t>
            </a:r>
            <a:r>
              <a:rPr lang="en-US" dirty="0" smtClean="0"/>
              <a:t> bone</a:t>
            </a:r>
          </a:p>
          <a:p>
            <a:pPr lvl="1"/>
            <a:r>
              <a:rPr lang="en-US" dirty="0" smtClean="0"/>
              <a:t>Well supplied with blood</a:t>
            </a:r>
          </a:p>
          <a:p>
            <a:pPr lvl="1"/>
            <a:r>
              <a:rPr lang="en-US" dirty="0" smtClean="0"/>
              <a:t>Produces blood cells = </a:t>
            </a:r>
            <a:r>
              <a:rPr lang="en-US" dirty="0" err="1" smtClean="0"/>
              <a:t>hematopoiesis</a:t>
            </a:r>
            <a:endParaRPr lang="en-US" dirty="0" smtClean="0"/>
          </a:p>
          <a:p>
            <a:pPr lvl="2"/>
            <a:r>
              <a:rPr lang="en-US" dirty="0" smtClean="0"/>
              <a:t>White &amp; red blood cells</a:t>
            </a:r>
          </a:p>
          <a:p>
            <a:pPr lvl="1"/>
            <a:r>
              <a:rPr lang="en-US" dirty="0" smtClean="0"/>
              <a:t>Found in adults, but only in select bones</a:t>
            </a:r>
          </a:p>
          <a:p>
            <a:pPr lvl="2"/>
            <a:r>
              <a:rPr lang="en-US" dirty="0" smtClean="0"/>
              <a:t>Ribs, vertebrae, sternum, and pelvic bones</a:t>
            </a:r>
          </a:p>
          <a:p>
            <a:pPr lvl="1"/>
            <a:r>
              <a:rPr lang="en-US" dirty="0" smtClean="0"/>
              <a:t>Found in </a:t>
            </a:r>
            <a:r>
              <a:rPr lang="en-US" dirty="0" err="1" smtClean="0"/>
              <a:t>humerus</a:t>
            </a:r>
            <a:r>
              <a:rPr lang="en-US" dirty="0" smtClean="0"/>
              <a:t> &amp; femur but decreases with age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 Marrow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one-marrow-blood-samples-illustrat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91723"/>
            <a:ext cx="7391399" cy="6684572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m products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1125" y="1289050"/>
            <a:ext cx="6381750" cy="4114800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Yellow Marrow</a:t>
            </a:r>
          </a:p>
          <a:p>
            <a:pPr lvl="1"/>
            <a:r>
              <a:rPr lang="en-US" dirty="0" smtClean="0"/>
              <a:t>Connective tissue that consists largely of fat cells</a:t>
            </a:r>
          </a:p>
          <a:p>
            <a:pPr lvl="1"/>
            <a:r>
              <a:rPr lang="en-US" dirty="0" smtClean="0"/>
              <a:t>Found predominantly in shafts of long bones in </a:t>
            </a:r>
            <a:r>
              <a:rPr lang="en-US" dirty="0" err="1" smtClean="0"/>
              <a:t>medullary</a:t>
            </a:r>
            <a:r>
              <a:rPr lang="en-US" dirty="0" smtClean="0"/>
              <a:t> cavity</a:t>
            </a:r>
          </a:p>
          <a:p>
            <a:pPr lvl="1"/>
            <a:r>
              <a:rPr lang="en-US" dirty="0" smtClean="0"/>
              <a:t>Can become red marrow in times of need (major loss of blood) and produce blood cells if necessary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 Marrow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yellow bone marro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0"/>
            <a:ext cx="6553200" cy="6771640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Separates </a:t>
            </a:r>
            <a:r>
              <a:rPr lang="en-US" dirty="0" err="1" smtClean="0"/>
              <a:t>diaphysis</a:t>
            </a:r>
            <a:r>
              <a:rPr lang="en-US" dirty="0" smtClean="0"/>
              <a:t> &amp; epiphysis in long bones</a:t>
            </a:r>
          </a:p>
          <a:p>
            <a:r>
              <a:rPr lang="en-US" dirty="0" smtClean="0"/>
              <a:t>Area of new cell growth in growing bones</a:t>
            </a:r>
          </a:p>
          <a:p>
            <a:r>
              <a:rPr lang="en-US" dirty="0" smtClean="0"/>
              <a:t>Layers of cartilaginous cells</a:t>
            </a:r>
          </a:p>
          <a:p>
            <a:pPr lvl="1"/>
            <a:r>
              <a:rPr lang="en-US" dirty="0" smtClean="0"/>
              <a:t>Layer 1- resting cells (found closest to end of epiphysis)</a:t>
            </a:r>
          </a:p>
          <a:p>
            <a:pPr lvl="1"/>
            <a:r>
              <a:rPr lang="en-US" dirty="0" smtClean="0"/>
              <a:t>Layer 2- cells undergoing mitosis</a:t>
            </a:r>
          </a:p>
          <a:p>
            <a:pPr lvl="1"/>
            <a:r>
              <a:rPr lang="en-US" dirty="0" smtClean="0"/>
              <a:t>Layer 3- older cells enlarging &amp; becoming </a:t>
            </a:r>
            <a:r>
              <a:rPr lang="en-US" dirty="0" err="1" smtClean="0"/>
              <a:t>calicified</a:t>
            </a:r>
            <a:endParaRPr lang="en-US" dirty="0" smtClean="0"/>
          </a:p>
          <a:p>
            <a:pPr lvl="1"/>
            <a:r>
              <a:rPr lang="en-US" dirty="0" smtClean="0"/>
              <a:t>Layer 4- dead cells &amp; calcified intercellular substance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Epiphyseal</a:t>
            </a:r>
            <a:r>
              <a:rPr lang="en-US" dirty="0" smtClean="0"/>
              <a:t> Plate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nee.jpg"/>
          <p:cNvPicPr>
            <a:picLocks noGrp="1" noChangeAspect="1"/>
          </p:cNvPicPr>
          <p:nvPr>
            <p:ph idx="1"/>
          </p:nvPr>
        </p:nvPicPr>
        <p:blipFill>
          <a:blip r:embed="rId2"/>
          <a:srcRect l="21621" r="13514"/>
          <a:stretch>
            <a:fillRect/>
          </a:stretch>
        </p:blipFill>
        <p:spPr>
          <a:xfrm>
            <a:off x="0" y="0"/>
            <a:ext cx="2286000" cy="3457575"/>
          </a:xfrm>
        </p:spPr>
      </p:pic>
      <p:sp>
        <p:nvSpPr>
          <p:cNvPr id="5" name="TextBox 4"/>
          <p:cNvSpPr txBox="1"/>
          <p:nvPr/>
        </p:nvSpPr>
        <p:spPr>
          <a:xfrm>
            <a:off x="1981200" y="533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cartilage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1447800" y="838200"/>
            <a:ext cx="685800" cy="381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should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304800"/>
            <a:ext cx="3339656" cy="3581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10200" y="457200"/>
            <a:ext cx="609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638800" y="2590800"/>
            <a:ext cx="7620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19800" y="3352800"/>
            <a:ext cx="609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57800" y="2590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ligaments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6324600" y="2743200"/>
            <a:ext cx="1066800" cy="152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 flipH="1" flipV="1">
            <a:off x="5600700" y="1943100"/>
            <a:ext cx="106680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tendons.jpg"/>
          <p:cNvPicPr>
            <a:picLocks noChangeAspect="1"/>
          </p:cNvPicPr>
          <p:nvPr/>
        </p:nvPicPr>
        <p:blipFill>
          <a:blip r:embed="rId4"/>
          <a:srcRect t="-625" r="51500"/>
          <a:stretch>
            <a:fillRect/>
          </a:stretch>
        </p:blipFill>
        <p:spPr>
          <a:xfrm>
            <a:off x="2743200" y="2768600"/>
            <a:ext cx="2463800" cy="4089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257800" y="48768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Tendons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 rot="10800000" flipV="1">
            <a:off x="4114800" y="5181600"/>
            <a:ext cx="1371600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b &amp; w epiphyseal plat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24400" y="0"/>
            <a:ext cx="4213207" cy="4500824"/>
          </a:xfrm>
        </p:spPr>
      </p:pic>
      <p:pic>
        <p:nvPicPr>
          <p:cNvPr id="7" name="Picture 6" descr="growth plate.jpg"/>
          <p:cNvPicPr>
            <a:picLocks noChangeAspect="1"/>
          </p:cNvPicPr>
          <p:nvPr/>
        </p:nvPicPr>
        <p:blipFill>
          <a:blip r:embed="rId3"/>
          <a:srcRect l="1389" t="17659" r="11111" b="8234"/>
          <a:stretch>
            <a:fillRect/>
          </a:stretch>
        </p:blipFill>
        <p:spPr>
          <a:xfrm>
            <a:off x="0" y="3429000"/>
            <a:ext cx="4800600" cy="3429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00" y="457200"/>
            <a:ext cx="9144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Resting cells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00" y="1219200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Cells under going mitosis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7620000" y="1676400"/>
            <a:ext cx="12192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724400" y="762000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24400" y="1447800"/>
            <a:ext cx="381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II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4724400" y="1981200"/>
            <a:ext cx="457200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III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0" y="19812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543800" y="236220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467600" y="2667000"/>
            <a:ext cx="12954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Older cells enlarging and becoming calcified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7620000" y="350520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20000" y="3733800"/>
            <a:ext cx="1143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Dead cells and calcified intercellular substance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7010400" y="4343400"/>
            <a:ext cx="152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248400" y="4343400"/>
            <a:ext cx="152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800600" y="2057400"/>
            <a:ext cx="152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800600" y="2590800"/>
            <a:ext cx="457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III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4800600" y="3429000"/>
            <a:ext cx="3810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IV</a:t>
            </a:r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4800600" y="3962400"/>
            <a:ext cx="609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696200" y="990600"/>
            <a:ext cx="1219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Healthy body</a:t>
            </a:r>
          </a:p>
          <a:p>
            <a:pPr lvl="1"/>
            <a:r>
              <a:rPr lang="en-US" dirty="0" smtClean="0"/>
              <a:t>Balance between amount of calcium in blood and calcium stored in bones</a:t>
            </a:r>
          </a:p>
          <a:p>
            <a:pPr lvl="2"/>
            <a:r>
              <a:rPr lang="en-US" dirty="0" smtClean="0"/>
              <a:t>Excess calcium secrete via kidneys</a:t>
            </a:r>
          </a:p>
          <a:p>
            <a:pPr lvl="2"/>
            <a:r>
              <a:rPr lang="en-US" dirty="0" smtClean="0"/>
              <a:t>Balance controlled by endocrine system</a:t>
            </a:r>
          </a:p>
          <a:p>
            <a:pPr lvl="3"/>
            <a:r>
              <a:rPr lang="en-US" dirty="0" smtClean="0"/>
              <a:t>Parathyroid &amp; </a:t>
            </a:r>
            <a:r>
              <a:rPr lang="en-US" dirty="0" err="1" smtClean="0"/>
              <a:t>calcitonin</a:t>
            </a:r>
            <a:r>
              <a:rPr lang="en-US" dirty="0" smtClean="0"/>
              <a:t> hormones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Maintaining bones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Growth hormone (GH)</a:t>
            </a:r>
          </a:p>
          <a:p>
            <a:pPr lvl="1"/>
            <a:r>
              <a:rPr lang="en-US" dirty="0" smtClean="0"/>
              <a:t>Secreted by pituitary gland</a:t>
            </a:r>
          </a:p>
          <a:p>
            <a:pPr lvl="1"/>
            <a:r>
              <a:rPr lang="en-US" dirty="0" smtClean="0"/>
              <a:t>Stimulates division of cartilage cells found within </a:t>
            </a:r>
            <a:r>
              <a:rPr lang="en-US" dirty="0" err="1" smtClean="0"/>
              <a:t>epiphyseal</a:t>
            </a:r>
            <a:r>
              <a:rPr lang="en-US" dirty="0" smtClean="0"/>
              <a:t> plates</a:t>
            </a:r>
          </a:p>
          <a:p>
            <a:pPr lvl="1"/>
            <a:r>
              <a:rPr lang="en-US" dirty="0" smtClean="0"/>
              <a:t>Absence of GH</a:t>
            </a:r>
          </a:p>
          <a:p>
            <a:pPr lvl="2"/>
            <a:r>
              <a:rPr lang="en-US" dirty="0" smtClean="0"/>
              <a:t>Long bones fail to develop normally and individual fails to grow, leading to pituitary dwarfism</a:t>
            </a:r>
          </a:p>
          <a:p>
            <a:pPr lvl="1"/>
            <a:r>
              <a:rPr lang="en-US" dirty="0" smtClean="0"/>
              <a:t>Over production of GH (too much)</a:t>
            </a:r>
          </a:p>
          <a:p>
            <a:pPr lvl="2"/>
            <a:r>
              <a:rPr lang="en-US" dirty="0" smtClean="0"/>
              <a:t>Pituitary gigantism</a:t>
            </a:r>
          </a:p>
          <a:p>
            <a:pPr lvl="3"/>
            <a:r>
              <a:rPr lang="en-US" dirty="0" smtClean="0"/>
              <a:t>Height over 8 ft tall</a:t>
            </a:r>
          </a:p>
          <a:p>
            <a:pPr lvl="2"/>
            <a:r>
              <a:rPr lang="en-US" dirty="0" err="1" smtClean="0"/>
              <a:t>Acromegaly</a:t>
            </a:r>
            <a:endParaRPr lang="en-US" dirty="0" smtClean="0"/>
          </a:p>
          <a:p>
            <a:pPr lvl="3"/>
            <a:r>
              <a:rPr lang="en-US" dirty="0" smtClean="0"/>
              <a:t>Hands, feet, &amp; jaw enlarge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Hormones involved in Bones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Thyroid hormone</a:t>
            </a:r>
          </a:p>
          <a:p>
            <a:pPr lvl="1"/>
            <a:r>
              <a:rPr lang="en-US" dirty="0" smtClean="0"/>
              <a:t>Stimulates replacement of cartilage in </a:t>
            </a:r>
            <a:r>
              <a:rPr lang="en-US" dirty="0" err="1" smtClean="0"/>
              <a:t>epiphyseal</a:t>
            </a:r>
            <a:r>
              <a:rPr lang="en-US" dirty="0" smtClean="0"/>
              <a:t> plates</a:t>
            </a:r>
          </a:p>
          <a:p>
            <a:pPr lvl="1"/>
            <a:r>
              <a:rPr lang="en-US" dirty="0" smtClean="0"/>
              <a:t>Halts bone growth by  causing premature ossification</a:t>
            </a:r>
          </a:p>
          <a:p>
            <a:pPr lvl="1"/>
            <a:r>
              <a:rPr lang="en-US" dirty="0" smtClean="0"/>
              <a:t>Deficiency (not enough) thyroid hormone may stunt growth</a:t>
            </a:r>
          </a:p>
          <a:p>
            <a:pPr lvl="1"/>
            <a:r>
              <a:rPr lang="en-US" dirty="0" smtClean="0"/>
              <a:t>Secreted by thyroid gland</a:t>
            </a:r>
          </a:p>
          <a:p>
            <a:r>
              <a:rPr lang="en-US" dirty="0" smtClean="0"/>
              <a:t>Parathyroid Hormone</a:t>
            </a:r>
          </a:p>
          <a:p>
            <a:pPr lvl="1"/>
            <a:r>
              <a:rPr lang="en-US" dirty="0" smtClean="0"/>
              <a:t>Stimulates increase in number &amp; activity of </a:t>
            </a:r>
            <a:r>
              <a:rPr lang="en-US" dirty="0" err="1" smtClean="0"/>
              <a:t>osteoclasts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Hormones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Sex hormones</a:t>
            </a:r>
          </a:p>
          <a:p>
            <a:pPr lvl="1"/>
            <a:r>
              <a:rPr lang="en-US" dirty="0" smtClean="0"/>
              <a:t>Estrogen &amp; testosterone</a:t>
            </a:r>
          </a:p>
          <a:p>
            <a:pPr lvl="2"/>
            <a:r>
              <a:rPr lang="en-US" dirty="0" smtClean="0"/>
              <a:t>Secreted from ovaries, testes, &amp; adrenal glands</a:t>
            </a:r>
          </a:p>
          <a:p>
            <a:pPr lvl="2"/>
            <a:r>
              <a:rPr lang="en-US" dirty="0" smtClean="0"/>
              <a:t>Promotes formation of bone tissue</a:t>
            </a:r>
          </a:p>
          <a:p>
            <a:pPr lvl="2"/>
            <a:r>
              <a:rPr lang="en-US" dirty="0" smtClean="0"/>
              <a:t>Increase in abundance at puberty</a:t>
            </a:r>
          </a:p>
          <a:p>
            <a:pPr lvl="2"/>
            <a:r>
              <a:rPr lang="en-US" dirty="0" smtClean="0"/>
              <a:t>Also stop bone lengthening at a relatively early age</a:t>
            </a:r>
          </a:p>
          <a:p>
            <a:pPr lvl="3"/>
            <a:r>
              <a:rPr lang="en-US" dirty="0" smtClean="0"/>
              <a:t>This effect is stronger in females, because estrogen is stronger than testosterone, so females stop growing sooner than males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Hormones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Physical stress</a:t>
            </a:r>
          </a:p>
          <a:p>
            <a:pPr lvl="1"/>
            <a:r>
              <a:rPr lang="en-US" dirty="0" smtClean="0"/>
              <a:t>Stimulates bone growth</a:t>
            </a:r>
          </a:p>
          <a:p>
            <a:pPr lvl="1"/>
            <a:r>
              <a:rPr lang="en-US" dirty="0" smtClean="0"/>
              <a:t>Lack of exercise leads to thinner &amp; weaker bones (atrophy)</a:t>
            </a:r>
          </a:p>
          <a:p>
            <a:r>
              <a:rPr lang="en-US" dirty="0" smtClean="0"/>
              <a:t>Vitamin D</a:t>
            </a:r>
          </a:p>
          <a:p>
            <a:pPr lvl="1"/>
            <a:r>
              <a:rPr lang="en-US" dirty="0" smtClean="0"/>
              <a:t>Necessary for absorption of calcium in small intestine</a:t>
            </a:r>
          </a:p>
          <a:p>
            <a:pPr lvl="1"/>
            <a:r>
              <a:rPr lang="en-US" dirty="0" smtClean="0"/>
              <a:t>In vitamin D poor diet, calcium is not absorbed properly and deforms bones</a:t>
            </a:r>
          </a:p>
          <a:p>
            <a:pPr lvl="1"/>
            <a:r>
              <a:rPr lang="en-US" dirty="0" smtClean="0"/>
              <a:t>Active form of </a:t>
            </a:r>
            <a:r>
              <a:rPr lang="en-US" dirty="0" err="1" smtClean="0"/>
              <a:t>Vit</a:t>
            </a:r>
            <a:r>
              <a:rPr lang="en-US" dirty="0" smtClean="0"/>
              <a:t> D requires exposure to ultraviolet light</a:t>
            </a:r>
          </a:p>
          <a:p>
            <a:r>
              <a:rPr lang="en-US" dirty="0" smtClean="0"/>
              <a:t>Vitamin A &amp; C</a:t>
            </a:r>
          </a:p>
          <a:p>
            <a:pPr lvl="1"/>
            <a:r>
              <a:rPr lang="en-US" dirty="0" smtClean="0"/>
              <a:t>Vitamin A necessary for </a:t>
            </a:r>
            <a:r>
              <a:rPr lang="en-US" dirty="0" err="1" smtClean="0"/>
              <a:t>osteoblast</a:t>
            </a:r>
            <a:r>
              <a:rPr lang="en-US" dirty="0" smtClean="0"/>
              <a:t> &amp; </a:t>
            </a:r>
            <a:r>
              <a:rPr lang="en-US" dirty="0" err="1" smtClean="0"/>
              <a:t>osteoclast</a:t>
            </a:r>
            <a:r>
              <a:rPr lang="en-US" dirty="0" smtClean="0"/>
              <a:t> activity (lack may prevent normal bone development)</a:t>
            </a:r>
          </a:p>
          <a:p>
            <a:pPr lvl="1"/>
            <a:r>
              <a:rPr lang="en-US" dirty="0" smtClean="0"/>
              <a:t>Vitamin C required for collagen synthesis (also may prevent normal bone development)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Other factors affecting bone growth 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Formation of blood cells</a:t>
            </a:r>
          </a:p>
          <a:p>
            <a:r>
              <a:rPr lang="en-US" dirty="0" smtClean="0"/>
              <a:t>Occurs in bone marrow </a:t>
            </a:r>
          </a:p>
          <a:p>
            <a:r>
              <a:rPr lang="en-US" dirty="0" smtClean="0"/>
              <a:t>Red marrow</a:t>
            </a:r>
          </a:p>
          <a:p>
            <a:pPr lvl="1"/>
            <a:r>
              <a:rPr lang="en-US" dirty="0" smtClean="0"/>
              <a:t>Produces red blood cells (erythrocytes), white blood cells (leukocytes), and blood platelets</a:t>
            </a:r>
          </a:p>
          <a:p>
            <a:pPr lvl="1"/>
            <a:r>
              <a:rPr lang="en-US" dirty="0" smtClean="0"/>
              <a:t>Called red marrow due to red, oxygen-carrying </a:t>
            </a:r>
            <a:r>
              <a:rPr lang="en-US" dirty="0" err="1" smtClean="0"/>
              <a:t>pigement</a:t>
            </a:r>
            <a:r>
              <a:rPr lang="en-US" dirty="0" smtClean="0"/>
              <a:t> (hemoglobin) that is found inside of the red blood cells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Hemopoiesis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Inorganic mineral salts account for 70 % of weight of bones</a:t>
            </a:r>
          </a:p>
          <a:p>
            <a:r>
              <a:rPr lang="en-US" dirty="0" smtClean="0"/>
              <a:t>Inorganic salts are mostly tiny crystals of calcium phosphate (</a:t>
            </a:r>
            <a:r>
              <a:rPr lang="en-US" dirty="0" err="1" smtClean="0"/>
              <a:t>hydroxyapatite</a:t>
            </a:r>
            <a:r>
              <a:rPr lang="en-US" dirty="0" smtClean="0"/>
              <a:t>)</a:t>
            </a:r>
          </a:p>
          <a:p>
            <a:r>
              <a:rPr lang="en-US" dirty="0" smtClean="0"/>
              <a:t>Low blood calcium results in parathyroid hormone stimulating </a:t>
            </a:r>
            <a:r>
              <a:rPr lang="en-US" dirty="0" err="1" smtClean="0"/>
              <a:t>osteoclasts</a:t>
            </a:r>
            <a:r>
              <a:rPr lang="en-US" dirty="0" smtClean="0"/>
              <a:t> to break down bone matrix releasing calcium into blood stream</a:t>
            </a:r>
          </a:p>
          <a:p>
            <a:r>
              <a:rPr lang="en-US" dirty="0" smtClean="0"/>
              <a:t>High blood calcium  results in </a:t>
            </a:r>
            <a:r>
              <a:rPr lang="en-US" dirty="0" err="1" smtClean="0"/>
              <a:t>calcitonin</a:t>
            </a:r>
            <a:r>
              <a:rPr lang="en-US" dirty="0" smtClean="0"/>
              <a:t> from the thyroid gland, which stimulates </a:t>
            </a:r>
            <a:r>
              <a:rPr lang="en-US" dirty="0" err="1" smtClean="0"/>
              <a:t>osteoblasts</a:t>
            </a:r>
            <a:r>
              <a:rPr lang="en-US" dirty="0" smtClean="0"/>
              <a:t> to form </a:t>
            </a:r>
            <a:r>
              <a:rPr lang="en-US" smtClean="0"/>
              <a:t>bone tissue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Inorganic salt storage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Long Bones</a:t>
            </a:r>
          </a:p>
          <a:p>
            <a:pPr lvl="1"/>
            <a:r>
              <a:rPr lang="en-US" dirty="0" smtClean="0"/>
              <a:t>Long &amp; thinner but with expanded ends</a:t>
            </a:r>
          </a:p>
          <a:p>
            <a:pPr lvl="1"/>
            <a:r>
              <a:rPr lang="en-US" dirty="0" smtClean="0"/>
              <a:t>Ex: forearm &amp; thigh bones</a:t>
            </a:r>
          </a:p>
          <a:p>
            <a:r>
              <a:rPr lang="en-US" dirty="0" smtClean="0"/>
              <a:t>Short Bones</a:t>
            </a:r>
          </a:p>
          <a:p>
            <a:pPr lvl="1"/>
            <a:r>
              <a:rPr lang="en-US" dirty="0" err="1" smtClean="0"/>
              <a:t>Cubelike</a:t>
            </a:r>
            <a:r>
              <a:rPr lang="en-US" dirty="0" smtClean="0"/>
              <a:t>: length &amp; width roughly equal</a:t>
            </a:r>
          </a:p>
          <a:p>
            <a:pPr lvl="1"/>
            <a:r>
              <a:rPr lang="en-US" dirty="0" smtClean="0"/>
              <a:t>Ex: wrists &amp; ankles</a:t>
            </a:r>
          </a:p>
          <a:p>
            <a:r>
              <a:rPr lang="en-US" dirty="0" smtClean="0"/>
              <a:t>Flat Bones</a:t>
            </a:r>
          </a:p>
          <a:p>
            <a:pPr lvl="1"/>
            <a:r>
              <a:rPr lang="en-US" dirty="0" err="1" smtClean="0"/>
              <a:t>Platelike</a:t>
            </a:r>
            <a:endParaRPr lang="en-US" dirty="0" smtClean="0"/>
          </a:p>
          <a:p>
            <a:pPr lvl="1"/>
            <a:r>
              <a:rPr lang="en-US" dirty="0" smtClean="0"/>
              <a:t>Ex: ribs, scapulae, &amp; some of skull bones</a:t>
            </a:r>
          </a:p>
          <a:p>
            <a:r>
              <a:rPr lang="en-US" dirty="0" smtClean="0"/>
              <a:t>Irregular Bones</a:t>
            </a:r>
          </a:p>
          <a:p>
            <a:pPr lvl="1"/>
            <a:r>
              <a:rPr lang="en-US" dirty="0" smtClean="0"/>
              <a:t>Variety of shapes &amp; are usually connected to several other bones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 Structure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emu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228600"/>
            <a:ext cx="2148840" cy="2686050"/>
          </a:xfrm>
        </p:spPr>
      </p:pic>
      <p:pic>
        <p:nvPicPr>
          <p:cNvPr id="6" name="Picture 5" descr="kne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0"/>
            <a:ext cx="2362200" cy="2540786"/>
          </a:xfrm>
          <a:prstGeom prst="rect">
            <a:avLst/>
          </a:prstGeom>
        </p:spPr>
      </p:pic>
      <p:pic>
        <p:nvPicPr>
          <p:cNvPr id="7" name="Picture 6" descr="wris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2944284"/>
            <a:ext cx="3276600" cy="3913716"/>
          </a:xfrm>
          <a:prstGeom prst="rect">
            <a:avLst/>
          </a:prstGeom>
        </p:spPr>
      </p:pic>
      <p:pic>
        <p:nvPicPr>
          <p:cNvPr id="8" name="Picture 7" descr="scapul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3048000"/>
            <a:ext cx="2857500" cy="381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67000" y="9144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 bone- femur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86400" y="9906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Irregular bone- patella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2971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Flat bone- scapula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14800" y="44958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Short bones- wrist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Epiphysis</a:t>
            </a:r>
          </a:p>
          <a:p>
            <a:pPr lvl="1"/>
            <a:r>
              <a:rPr lang="en-US" dirty="0" smtClean="0"/>
              <a:t>Articulates  with another bone (joint)</a:t>
            </a:r>
          </a:p>
          <a:p>
            <a:pPr lvl="1"/>
            <a:r>
              <a:rPr lang="en-US" dirty="0" smtClean="0"/>
              <a:t>Covered with </a:t>
            </a:r>
            <a:r>
              <a:rPr lang="en-US" dirty="0" err="1" smtClean="0"/>
              <a:t>articular</a:t>
            </a:r>
            <a:r>
              <a:rPr lang="en-US" dirty="0" smtClean="0"/>
              <a:t> cartilage</a:t>
            </a:r>
          </a:p>
          <a:p>
            <a:pPr lvl="2"/>
            <a:r>
              <a:rPr lang="en-US" dirty="0" smtClean="0"/>
              <a:t>Layer of hyaline cartilage</a:t>
            </a:r>
          </a:p>
          <a:p>
            <a:r>
              <a:rPr lang="en-US" dirty="0" err="1" smtClean="0"/>
              <a:t>Diaphysis</a:t>
            </a:r>
            <a:endParaRPr lang="en-US" dirty="0" smtClean="0"/>
          </a:p>
          <a:p>
            <a:pPr lvl="1"/>
            <a:r>
              <a:rPr lang="en-US" dirty="0" smtClean="0"/>
              <a:t>Shaft of bone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Long Bone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ong_bone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3200" y="228600"/>
            <a:ext cx="4256547" cy="636502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bones are very useful in lifting heavy loads</a:t>
            </a:r>
          </a:p>
          <a:p>
            <a:pPr lvl="1"/>
            <a:r>
              <a:rPr lang="en-US" dirty="0" smtClean="0"/>
              <a:t>Act as a lever when lifting a weight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behind long bones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3810000" y="434340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0" y="4191000"/>
            <a:ext cx="4495800" cy="152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6324600" y="3352800"/>
            <a:ext cx="533400" cy="762000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14600" y="3505200"/>
            <a:ext cx="609600" cy="609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4600" y="30480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Resistance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2971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62400" y="5715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fulcrom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4648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First-class lever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386</TotalTime>
  <Words>1310</Words>
  <Application>Microsoft Office PowerPoint</Application>
  <PresentationFormat>On-screen Show (4:3)</PresentationFormat>
  <Paragraphs>251</Paragraphs>
  <Slides>47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Concourse</vt:lpstr>
      <vt:lpstr>Skeletal System</vt:lpstr>
      <vt:lpstr>Functions of Skeletal System </vt:lpstr>
      <vt:lpstr>Associated Tissues</vt:lpstr>
      <vt:lpstr>Slide 4</vt:lpstr>
      <vt:lpstr>Bone Structure</vt:lpstr>
      <vt:lpstr>Slide 6</vt:lpstr>
      <vt:lpstr>Parts of Long Bone</vt:lpstr>
      <vt:lpstr>Slide 8</vt:lpstr>
      <vt:lpstr>Theory behind long bones</vt:lpstr>
      <vt:lpstr>Slide 10</vt:lpstr>
      <vt:lpstr>Slide 11</vt:lpstr>
      <vt:lpstr>Development of Bone</vt:lpstr>
      <vt:lpstr>Slide 13</vt:lpstr>
      <vt:lpstr>More bone Development</vt:lpstr>
      <vt:lpstr>Bone Development Again</vt:lpstr>
      <vt:lpstr>Bone Marrow</vt:lpstr>
      <vt:lpstr>Slide 17</vt:lpstr>
      <vt:lpstr>Slide 18</vt:lpstr>
      <vt:lpstr>Bone Marrow</vt:lpstr>
      <vt:lpstr>Slide 20</vt:lpstr>
      <vt:lpstr>Types of Ossification</vt:lpstr>
      <vt:lpstr>Slide 22</vt:lpstr>
      <vt:lpstr>Types of Ossification</vt:lpstr>
      <vt:lpstr>Slide 24</vt:lpstr>
      <vt:lpstr>Histology of bone</vt:lpstr>
      <vt:lpstr>Slide 26</vt:lpstr>
      <vt:lpstr>Slide 27</vt:lpstr>
      <vt:lpstr>Compact bone</vt:lpstr>
      <vt:lpstr>Slide 29</vt:lpstr>
      <vt:lpstr>Slide 30</vt:lpstr>
      <vt:lpstr>Compact Bone </vt:lpstr>
      <vt:lpstr>Cancellous Bone</vt:lpstr>
      <vt:lpstr>Slide 33</vt:lpstr>
      <vt:lpstr>Bone Marrow</vt:lpstr>
      <vt:lpstr>Slide 35</vt:lpstr>
      <vt:lpstr>Slide 36</vt:lpstr>
      <vt:lpstr>Bone Marrow</vt:lpstr>
      <vt:lpstr>Slide 38</vt:lpstr>
      <vt:lpstr>Epiphyseal Plate</vt:lpstr>
      <vt:lpstr>Slide 40</vt:lpstr>
      <vt:lpstr>Maintaining bones</vt:lpstr>
      <vt:lpstr>Hormones involved in Bones</vt:lpstr>
      <vt:lpstr>Hormones</vt:lpstr>
      <vt:lpstr>Hormones</vt:lpstr>
      <vt:lpstr>Other factors affecting bone growth </vt:lpstr>
      <vt:lpstr>Hemopoiesis </vt:lpstr>
      <vt:lpstr>Inorganic salt storage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Skeletal System</dc:title>
  <dc:creator>Christie</dc:creator>
  <cp:lastModifiedBy>Joe Rago</cp:lastModifiedBy>
  <cp:revision>37</cp:revision>
  <dcterms:created xsi:type="dcterms:W3CDTF">2010-03-01T23:44:02Z</dcterms:created>
  <dcterms:modified xsi:type="dcterms:W3CDTF">2010-03-02T23:45:55Z</dcterms:modified>
</cp:coreProperties>
</file>