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75" r:id="rId2"/>
    <p:sldId id="287" r:id="rId3"/>
    <p:sldId id="290" r:id="rId4"/>
    <p:sldId id="276" r:id="rId5"/>
    <p:sldId id="277" r:id="rId6"/>
    <p:sldId id="278" r:id="rId7"/>
    <p:sldId id="279" r:id="rId8"/>
    <p:sldId id="280" r:id="rId9"/>
    <p:sldId id="281" r:id="rId10"/>
    <p:sldId id="282" r:id="rId11"/>
    <p:sldId id="299" r:id="rId12"/>
    <p:sldId id="291" r:id="rId13"/>
    <p:sldId id="292" r:id="rId14"/>
    <p:sldId id="293" r:id="rId15"/>
    <p:sldId id="294" r:id="rId16"/>
    <p:sldId id="295" r:id="rId17"/>
    <p:sldId id="296" r:id="rId18"/>
    <p:sldId id="297" r:id="rId19"/>
    <p:sldId id="298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63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7698B2-9DDA-4229-9CF5-085DA910B6E9}" type="datetimeFigureOut">
              <a:rPr lang="en-US" smtClean="0"/>
              <a:t>3/26/2010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C02E48-1D03-4D0E-957A-C80D6138A3C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Harsh environments-Sulfurous hot springs, deep-sea thermal vents, salty lakes, wastewater from mining, and the intestines of some animals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C02E48-1D03-4D0E-957A-C80D6138A3C7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E2A1360F-480E-4D44-B3F0-437E9E84BBDA}" type="datetimeFigureOut">
              <a:rPr lang="en-US" smtClean="0"/>
              <a:pPr/>
              <a:t>3/26/2010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64E64B8-7E05-4FF6-9A1C-58FB364738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A1360F-480E-4D44-B3F0-437E9E84BBDA}" type="datetimeFigureOut">
              <a:rPr lang="en-US" smtClean="0"/>
              <a:pPr/>
              <a:t>3/26/2010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4E64B8-7E05-4FF6-9A1C-58FB364738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E2A1360F-480E-4D44-B3F0-437E9E84BBDA}" type="datetimeFigureOut">
              <a:rPr lang="en-US" smtClean="0"/>
              <a:pPr/>
              <a:t>3/26/2010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64E64B8-7E05-4FF6-9A1C-58FB364738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A1360F-480E-4D44-B3F0-437E9E84BBDA}" type="datetimeFigureOut">
              <a:rPr lang="en-US" smtClean="0"/>
              <a:pPr/>
              <a:t>3/26/2010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4E64B8-7E05-4FF6-9A1C-58FB364738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2A1360F-480E-4D44-B3F0-437E9E84BBDA}" type="datetimeFigureOut">
              <a:rPr lang="en-US" smtClean="0"/>
              <a:pPr/>
              <a:t>3/26/2010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A64E64B8-7E05-4FF6-9A1C-58FB364738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A1360F-480E-4D44-B3F0-437E9E84BBDA}" type="datetimeFigureOut">
              <a:rPr lang="en-US" smtClean="0"/>
              <a:pPr/>
              <a:t>3/26/2010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4E64B8-7E05-4FF6-9A1C-58FB364738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A1360F-480E-4D44-B3F0-437E9E84BBDA}" type="datetimeFigureOut">
              <a:rPr lang="en-US" smtClean="0"/>
              <a:pPr/>
              <a:t>3/26/2010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4E64B8-7E05-4FF6-9A1C-58FB364738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A1360F-480E-4D44-B3F0-437E9E84BBDA}" type="datetimeFigureOut">
              <a:rPr lang="en-US" smtClean="0"/>
              <a:pPr/>
              <a:t>3/26/2010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4E64B8-7E05-4FF6-9A1C-58FB364738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2A1360F-480E-4D44-B3F0-437E9E84BBDA}" type="datetimeFigureOut">
              <a:rPr lang="en-US" smtClean="0"/>
              <a:pPr/>
              <a:t>3/26/2010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4E64B8-7E05-4FF6-9A1C-58FB364738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A1360F-480E-4D44-B3F0-437E9E84BBDA}" type="datetimeFigureOut">
              <a:rPr lang="en-US" smtClean="0"/>
              <a:pPr/>
              <a:t>3/26/2010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4E64B8-7E05-4FF6-9A1C-58FB364738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A1360F-480E-4D44-B3F0-437E9E84BBDA}" type="datetimeFigureOut">
              <a:rPr lang="en-US" smtClean="0"/>
              <a:pPr/>
              <a:t>3/26/2010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4E64B8-7E05-4FF6-9A1C-58FB3647380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E2A1360F-480E-4D44-B3F0-437E9E84BBDA}" type="datetimeFigureOut">
              <a:rPr lang="en-US" smtClean="0"/>
              <a:pPr/>
              <a:t>3/26/2010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64E64B8-7E05-4FF6-9A1C-58FB3647380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Taxonomy &amp; Evolution</a:t>
            </a:r>
            <a:br>
              <a:rPr lang="en-US" dirty="0" smtClean="0"/>
            </a:br>
            <a:r>
              <a:rPr lang="en-US" dirty="0" smtClean="0"/>
              <a:t>Part 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Mrs. Rago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Animals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Eukaryotes</a:t>
            </a:r>
          </a:p>
          <a:p>
            <a:r>
              <a:rPr lang="en-US" dirty="0" err="1" smtClean="0"/>
              <a:t>Multicellular</a:t>
            </a:r>
            <a:endParaRPr lang="en-US" dirty="0" smtClean="0"/>
          </a:p>
          <a:p>
            <a:r>
              <a:rPr lang="en-US" dirty="0" err="1" smtClean="0"/>
              <a:t>Heterotrophs</a:t>
            </a:r>
            <a:endParaRPr lang="en-US" dirty="0" smtClean="0"/>
          </a:p>
          <a:p>
            <a:r>
              <a:rPr lang="en-US" dirty="0" smtClean="0"/>
              <a:t>Symmetrical body </a:t>
            </a:r>
            <a:r>
              <a:rPr lang="en-US" dirty="0" smtClean="0"/>
              <a:t>organization</a:t>
            </a:r>
          </a:p>
          <a:p>
            <a:r>
              <a:rPr lang="en-US" dirty="0" smtClean="0"/>
              <a:t>Sexual Reproduction</a:t>
            </a:r>
          </a:p>
          <a:p>
            <a:r>
              <a:rPr lang="en-US" dirty="0" smtClean="0"/>
              <a:t>Movement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Evolutionary relationships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Biochemistry-DNA &amp; protein similarities</a:t>
            </a:r>
          </a:p>
          <a:p>
            <a:r>
              <a:rPr lang="en-US" dirty="0" smtClean="0"/>
              <a:t>Fossil Record</a:t>
            </a:r>
          </a:p>
          <a:p>
            <a:r>
              <a:rPr lang="en-US" dirty="0" smtClean="0"/>
              <a:t>Breeding behaviors</a:t>
            </a:r>
          </a:p>
          <a:p>
            <a:r>
              <a:rPr lang="en-US" dirty="0" smtClean="0"/>
              <a:t>Geographic distribution</a:t>
            </a:r>
          </a:p>
          <a:p>
            <a:r>
              <a:rPr lang="en-US" dirty="0" smtClean="0"/>
              <a:t>Embryonic development</a:t>
            </a:r>
          </a:p>
          <a:p>
            <a:r>
              <a:rPr lang="en-US" dirty="0" smtClean="0"/>
              <a:t>Structural similarities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phylogeny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evolutionary history of a species or a </a:t>
            </a:r>
            <a:r>
              <a:rPr lang="en-US" dirty="0" err="1" smtClean="0"/>
              <a:t>taxon</a:t>
            </a:r>
            <a:endParaRPr lang="en-US" dirty="0" smtClean="0"/>
          </a:p>
          <a:p>
            <a:pPr lvl="1"/>
            <a:r>
              <a:rPr lang="en-US" dirty="0" smtClean="0"/>
              <a:t>Modern taxonomists are often involved in the analysis of the evolutionary or ancestral relationships among </a:t>
            </a:r>
            <a:r>
              <a:rPr lang="en-US" dirty="0" err="1" smtClean="0"/>
              <a:t>taxa</a:t>
            </a:r>
            <a:endParaRPr lang="en-US" dirty="0" smtClean="0"/>
          </a:p>
          <a:p>
            <a:r>
              <a:rPr lang="en-US" dirty="0" smtClean="0"/>
              <a:t>Biologist use fossils as important clues for finding out when evolutionary changes &amp; divergence occurred</a:t>
            </a:r>
          </a:p>
          <a:p>
            <a:r>
              <a:rPr lang="en-US" dirty="0" smtClean="0"/>
              <a:t>Compare homologous features between organisms, particularly organisms that share common ancestry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Phylogeny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Homologous features</a:t>
            </a:r>
          </a:p>
          <a:p>
            <a:pPr lvl="1"/>
            <a:r>
              <a:rPr lang="en-US" dirty="0" smtClean="0"/>
              <a:t>Features that are similar because of shared or common ancestry </a:t>
            </a:r>
          </a:p>
          <a:p>
            <a:r>
              <a:rPr lang="en-US" dirty="0" smtClean="0"/>
              <a:t>Analogous Features</a:t>
            </a:r>
          </a:p>
          <a:p>
            <a:pPr lvl="1"/>
            <a:r>
              <a:rPr lang="en-US" dirty="0" smtClean="0"/>
              <a:t>Features that are similar because of similar function rather than common ancestry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cladistics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System of </a:t>
            </a:r>
            <a:r>
              <a:rPr lang="en-US" dirty="0" err="1" smtClean="0"/>
              <a:t>phylogenetic</a:t>
            </a:r>
            <a:r>
              <a:rPr lang="en-US" dirty="0" smtClean="0"/>
              <a:t> analysis that used shared &amp; derived characters as the only criteria for grouping </a:t>
            </a:r>
            <a:r>
              <a:rPr lang="en-US" dirty="0" err="1" smtClean="0"/>
              <a:t>taxa</a:t>
            </a:r>
            <a:endParaRPr lang="en-US" dirty="0" smtClean="0"/>
          </a:p>
          <a:p>
            <a:r>
              <a:rPr lang="en-US" dirty="0" smtClean="0"/>
              <a:t>Shared Character</a:t>
            </a:r>
          </a:p>
          <a:p>
            <a:pPr lvl="1"/>
            <a:r>
              <a:rPr lang="en-US" dirty="0" smtClean="0"/>
              <a:t>Feature that all members of a group have in common (feathers in birds)</a:t>
            </a:r>
          </a:p>
          <a:p>
            <a:r>
              <a:rPr lang="en-US" dirty="0" smtClean="0"/>
              <a:t>Derived Character</a:t>
            </a:r>
          </a:p>
          <a:p>
            <a:pPr lvl="1"/>
            <a:r>
              <a:rPr lang="en-US" dirty="0" smtClean="0"/>
              <a:t>A feature that evolved only within the group under consideration (find only feathers in birds throughout fossil record)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Phylogenetic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60968" y="40384"/>
            <a:ext cx="8002032" cy="6817616"/>
          </a:xfrm>
        </p:spPr>
      </p:pic>
      <p:sp>
        <p:nvSpPr>
          <p:cNvPr id="5" name="Rectangle 4"/>
          <p:cNvSpPr/>
          <p:nvPr/>
        </p:nvSpPr>
        <p:spPr>
          <a:xfrm>
            <a:off x="2286000" y="152400"/>
            <a:ext cx="1828800" cy="990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symmetry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Body arrangement in which parts that lie on opposite sides of an axis are identical</a:t>
            </a:r>
          </a:p>
          <a:p>
            <a:r>
              <a:rPr lang="en-US" dirty="0" smtClean="0"/>
              <a:t>Radial symmetry</a:t>
            </a:r>
          </a:p>
          <a:p>
            <a:pPr lvl="1"/>
            <a:r>
              <a:rPr lang="en-US" dirty="0" smtClean="0"/>
              <a:t>Body plan in which the parts are organized in a circle around an axis </a:t>
            </a:r>
          </a:p>
          <a:p>
            <a:r>
              <a:rPr lang="en-US" dirty="0" smtClean="0"/>
              <a:t>Bilateral symmetry</a:t>
            </a:r>
          </a:p>
          <a:p>
            <a:pPr lvl="1"/>
            <a:r>
              <a:rPr lang="en-US" dirty="0" smtClean="0"/>
              <a:t>Right &amp; left symmetry</a:t>
            </a:r>
          </a:p>
          <a:p>
            <a:r>
              <a:rPr lang="en-US" dirty="0" smtClean="0"/>
              <a:t>Asymmetrical</a:t>
            </a:r>
          </a:p>
          <a:p>
            <a:pPr lvl="1"/>
            <a:r>
              <a:rPr lang="en-US" dirty="0" smtClean="0"/>
              <a:t>No symmetry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body symmetry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14412" y="523081"/>
            <a:ext cx="6124575" cy="5715000"/>
          </a:xfr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Nutritional Modes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Heterotrophs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Organisms that get their energy from other organisms</a:t>
            </a:r>
          </a:p>
          <a:p>
            <a:r>
              <a:rPr lang="en-US" dirty="0" err="1" smtClean="0"/>
              <a:t>Autotrophs</a:t>
            </a:r>
            <a:endParaRPr lang="en-US" dirty="0" smtClean="0"/>
          </a:p>
          <a:p>
            <a:pPr lvl="1"/>
            <a:r>
              <a:rPr lang="en-US" dirty="0" smtClean="0"/>
              <a:t>Organisms that make their own energy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Genus &amp; species specifics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Genus</a:t>
            </a:r>
          </a:p>
          <a:p>
            <a:pPr lvl="1"/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smallest grouping of classification</a:t>
            </a:r>
          </a:p>
          <a:p>
            <a:pPr lvl="1"/>
            <a:r>
              <a:rPr lang="en-US" dirty="0" smtClean="0"/>
              <a:t>Genus name first letter is capitalized &amp; genus is written in </a:t>
            </a:r>
            <a:r>
              <a:rPr lang="en-US" i="1" dirty="0" smtClean="0"/>
              <a:t>italics</a:t>
            </a:r>
          </a:p>
          <a:p>
            <a:r>
              <a:rPr lang="en-US" dirty="0" smtClean="0"/>
              <a:t>Species</a:t>
            </a:r>
          </a:p>
          <a:p>
            <a:pPr lvl="1"/>
            <a:r>
              <a:rPr lang="en-US" dirty="0" smtClean="0"/>
              <a:t>Smallest grouping of classification</a:t>
            </a:r>
          </a:p>
          <a:p>
            <a:pPr lvl="1"/>
            <a:r>
              <a:rPr lang="en-US" dirty="0" smtClean="0"/>
              <a:t>Species name is written in </a:t>
            </a:r>
            <a:r>
              <a:rPr lang="en-US" i="1" dirty="0" smtClean="0"/>
              <a:t>italics</a:t>
            </a:r>
            <a:r>
              <a:rPr lang="en-US" dirty="0" smtClean="0"/>
              <a:t> </a:t>
            </a:r>
            <a:endParaRPr lang="en-US" i="1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Language of science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Latin</a:t>
            </a:r>
          </a:p>
          <a:p>
            <a:pPr lvl="1"/>
            <a:r>
              <a:rPr lang="en-US" dirty="0" smtClean="0"/>
              <a:t>Dead language</a:t>
            </a:r>
          </a:p>
          <a:p>
            <a:pPr lvl="1"/>
            <a:r>
              <a:rPr lang="en-US" dirty="0" smtClean="0"/>
              <a:t>No longer spoken in everyday conversations, so it is not changing</a:t>
            </a:r>
          </a:p>
          <a:p>
            <a:pPr lvl="1"/>
            <a:r>
              <a:rPr lang="en-US" dirty="0" smtClean="0"/>
              <a:t>Language of educated people of the time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 Kingdoms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Animals</a:t>
            </a:r>
          </a:p>
          <a:p>
            <a:r>
              <a:rPr lang="en-US" dirty="0" smtClean="0"/>
              <a:t>Plants</a:t>
            </a:r>
          </a:p>
          <a:p>
            <a:r>
              <a:rPr lang="en-US" dirty="0" err="1" smtClean="0"/>
              <a:t>Eubacteria</a:t>
            </a:r>
            <a:endParaRPr lang="en-US" dirty="0" smtClean="0"/>
          </a:p>
          <a:p>
            <a:r>
              <a:rPr lang="en-US" dirty="0" err="1" smtClean="0"/>
              <a:t>Protists</a:t>
            </a:r>
            <a:endParaRPr lang="en-US" dirty="0" smtClean="0"/>
          </a:p>
          <a:p>
            <a:r>
              <a:rPr lang="en-US" dirty="0" smtClean="0"/>
              <a:t>Fungi</a:t>
            </a:r>
          </a:p>
          <a:p>
            <a:r>
              <a:rPr lang="en-US" dirty="0" err="1" smtClean="0"/>
              <a:t>Archaebacteria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euBacteria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Small, single-celled prokaryotic organisms</a:t>
            </a:r>
          </a:p>
          <a:p>
            <a:r>
              <a:rPr lang="en-US" dirty="0" smtClean="0"/>
              <a:t>Usually has a cell wall &amp; reproduce by cellular fission</a:t>
            </a:r>
          </a:p>
          <a:p>
            <a:r>
              <a:rPr lang="en-US" dirty="0" smtClean="0"/>
              <a:t>Each bacteria has a cell wall, plasma membrane, cytoplasm with organelles, &amp; at least one circular chromosome</a:t>
            </a:r>
          </a:p>
          <a:p>
            <a:pPr lvl="1"/>
            <a:r>
              <a:rPr lang="en-US" dirty="0" smtClean="0"/>
              <a:t>No membrane-bound DNA so no “true” nucleus</a:t>
            </a:r>
          </a:p>
          <a:p>
            <a:r>
              <a:rPr lang="en-US" dirty="0" smtClean="0"/>
              <a:t>Most bacteria are very small (about 2 </a:t>
            </a:r>
            <a:r>
              <a:rPr lang="el-GR" dirty="0" smtClean="0">
                <a:latin typeface="Times New Roman"/>
                <a:cs typeface="Times New Roman"/>
              </a:rPr>
              <a:t>μ</a:t>
            </a:r>
            <a:r>
              <a:rPr lang="en-US" dirty="0" smtClean="0">
                <a:latin typeface="Times New Roman"/>
                <a:cs typeface="Times New Roman"/>
              </a:rPr>
              <a:t>m)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Archaebacteria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Prokaryotes</a:t>
            </a:r>
          </a:p>
          <a:p>
            <a:r>
              <a:rPr lang="en-US" dirty="0" err="1" smtClean="0"/>
              <a:t>Autotrophs</a:t>
            </a:r>
            <a:endParaRPr lang="en-US" dirty="0" smtClean="0"/>
          </a:p>
          <a:p>
            <a:pPr lvl="1"/>
            <a:r>
              <a:rPr lang="en-US" dirty="0" smtClean="0"/>
              <a:t>Make their own food</a:t>
            </a:r>
            <a:endParaRPr lang="en-US" dirty="0" smtClean="0"/>
          </a:p>
          <a:p>
            <a:r>
              <a:rPr lang="en-US" dirty="0" smtClean="0"/>
              <a:t>Exist in harsh </a:t>
            </a:r>
            <a:r>
              <a:rPr lang="en-US" dirty="0" smtClean="0"/>
              <a:t>environments</a:t>
            </a:r>
            <a:endParaRPr lang="en-US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protists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Eukaryotes that are not plants, animals, or fungi</a:t>
            </a:r>
          </a:p>
          <a:p>
            <a:r>
              <a:rPr lang="en-US" dirty="0" smtClean="0"/>
              <a:t>Unicellular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Fungi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Eukaryotes</a:t>
            </a:r>
          </a:p>
          <a:p>
            <a:r>
              <a:rPr lang="en-US" dirty="0" err="1" smtClean="0"/>
              <a:t>Heterotrophs</a:t>
            </a:r>
            <a:r>
              <a:rPr lang="en-US" dirty="0" smtClean="0"/>
              <a:t> (don’t produce their own food)</a:t>
            </a:r>
          </a:p>
          <a:p>
            <a:r>
              <a:rPr lang="en-US" dirty="0" smtClean="0"/>
              <a:t>Unicellular or </a:t>
            </a:r>
            <a:r>
              <a:rPr lang="en-US" dirty="0" err="1" smtClean="0"/>
              <a:t>multicellular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Eukaryotes</a:t>
            </a:r>
          </a:p>
          <a:p>
            <a:r>
              <a:rPr lang="en-US" dirty="0" err="1" smtClean="0"/>
              <a:t>Multicellular</a:t>
            </a:r>
            <a:endParaRPr lang="en-US" dirty="0" smtClean="0"/>
          </a:p>
          <a:p>
            <a:r>
              <a:rPr lang="en-US" dirty="0" err="1" smtClean="0"/>
              <a:t>Autotrophs</a:t>
            </a: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314</TotalTime>
  <Words>414</Words>
  <Application>Microsoft Office PowerPoint</Application>
  <PresentationFormat>On-screen Show (4:3)</PresentationFormat>
  <Paragraphs>89</Paragraphs>
  <Slides>19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Opulent</vt:lpstr>
      <vt:lpstr>Taxonomy &amp; Evolution Part 2</vt:lpstr>
      <vt:lpstr>Genus &amp; species specifics</vt:lpstr>
      <vt:lpstr>Language of science</vt:lpstr>
      <vt:lpstr>6 Kingdoms</vt:lpstr>
      <vt:lpstr>euBacteria</vt:lpstr>
      <vt:lpstr>Archaebacteria</vt:lpstr>
      <vt:lpstr>protists</vt:lpstr>
      <vt:lpstr>Fungi </vt:lpstr>
      <vt:lpstr>Plants</vt:lpstr>
      <vt:lpstr>Animals</vt:lpstr>
      <vt:lpstr>evolution</vt:lpstr>
      <vt:lpstr>Evolutionary relationships</vt:lpstr>
      <vt:lpstr>phylogeny</vt:lpstr>
      <vt:lpstr>Phylogeny</vt:lpstr>
      <vt:lpstr>cladistics</vt:lpstr>
      <vt:lpstr>Slide 16</vt:lpstr>
      <vt:lpstr>symmetry</vt:lpstr>
      <vt:lpstr>Slide 18</vt:lpstr>
      <vt:lpstr>Nutritional Modes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Taxonomy &amp; Evolution Part 2</dc:title>
  <dc:creator>jgugger</dc:creator>
  <cp:lastModifiedBy>jgugger</cp:lastModifiedBy>
  <cp:revision>19</cp:revision>
  <dcterms:created xsi:type="dcterms:W3CDTF">2010-03-24T13:28:56Z</dcterms:created>
  <dcterms:modified xsi:type="dcterms:W3CDTF">2010-03-26T12:01:46Z</dcterms:modified>
</cp:coreProperties>
</file>